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57" r:id="rId2"/>
    <p:sldMasterId id="2147483794" r:id="rId3"/>
    <p:sldMasterId id="2147483806" r:id="rId4"/>
    <p:sldMasterId id="2147483818" r:id="rId5"/>
    <p:sldMasterId id="2147483830" r:id="rId6"/>
  </p:sldMasterIdLst>
  <p:notesMasterIdLst>
    <p:notesMasterId r:id="rId22"/>
  </p:notesMasterIdLst>
  <p:handoutMasterIdLst>
    <p:handoutMasterId r:id="rId23"/>
  </p:handoutMasterIdLst>
  <p:sldIdLst>
    <p:sldId id="281" r:id="rId7"/>
    <p:sldId id="283" r:id="rId8"/>
    <p:sldId id="280" r:id="rId9"/>
    <p:sldId id="282" r:id="rId10"/>
    <p:sldId id="284" r:id="rId11"/>
    <p:sldId id="285" r:id="rId12"/>
    <p:sldId id="286" r:id="rId13"/>
    <p:sldId id="287" r:id="rId14"/>
    <p:sldId id="278" r:id="rId15"/>
    <p:sldId id="288" r:id="rId16"/>
    <p:sldId id="273" r:id="rId17"/>
    <p:sldId id="261" r:id="rId18"/>
    <p:sldId id="289" r:id="rId19"/>
    <p:sldId id="276" r:id="rId20"/>
    <p:sldId id="279" r:id="rId21"/>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A51CC"/>
    <a:srgbClr val="336699"/>
    <a:srgbClr val="FF0000"/>
    <a:srgbClr val="003366"/>
    <a:srgbClr val="716E78"/>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660"/>
  </p:normalViewPr>
  <p:slideViewPr>
    <p:cSldViewPr>
      <p:cViewPr varScale="1">
        <p:scale>
          <a:sx n="48" d="100"/>
          <a:sy n="48" d="100"/>
        </p:scale>
        <p:origin x="-120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5C9C1A-7FEC-48C1-9159-11C0971D35BB}" type="datetimeFigureOut">
              <a:rPr lang="it-IT"/>
              <a:pPr>
                <a:defRPr/>
              </a:pPr>
              <a:t>30/09/2012</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322733-E85C-4C72-B33D-BC005403092B}"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354CBE-7D2D-485B-BFB6-7E9F3CA4CDE1}" type="datetimeFigureOut">
              <a:rPr lang="it-IT"/>
              <a:pPr>
                <a:defRPr/>
              </a:pPr>
              <a:t>30/09/2012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B37E60-2503-4B72-B40B-6D9EE32BFFB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778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AFA5B6-A47F-46EB-B4AB-A36E50E4134C}" type="slidenum">
              <a:rPr lang="it-IT">
                <a:cs typeface="Arial" charset="0"/>
              </a:rPr>
              <a:pPr fontAlgn="base">
                <a:spcBef>
                  <a:spcPct val="0"/>
                </a:spcBef>
                <a:spcAft>
                  <a:spcPct val="0"/>
                </a:spcAft>
              </a:pPr>
              <a:t>1</a:t>
            </a:fld>
            <a:endParaRPr lang="it-IT">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Times New Roman" pitchFamily="18" charset="0"/>
            </a:endParaRPr>
          </a:p>
        </p:txBody>
      </p:sp>
      <p:sp>
        <p:nvSpPr>
          <p:cNvPr id="962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4C2A08-F5A1-496B-B4BD-3E7D22A7B423}" type="slidenum">
              <a:rPr lang="it-IT">
                <a:latin typeface="Times New Roman" pitchFamily="18" charset="0"/>
                <a:cs typeface="Arial" charset="0"/>
              </a:rPr>
              <a:pPr fontAlgn="base">
                <a:spcBef>
                  <a:spcPct val="0"/>
                </a:spcBef>
                <a:spcAft>
                  <a:spcPct val="0"/>
                </a:spcAft>
              </a:pPr>
              <a:t>10</a:t>
            </a:fld>
            <a:endParaRPr lang="it-IT">
              <a:latin typeface="Times New Roman" pitchFamily="18"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E56CA-4396-4A81-A8D7-B6035F349F5D}" type="slidenum">
              <a:rPr lang="it-IT">
                <a:solidFill>
                  <a:srgbClr val="000000"/>
                </a:solidFill>
                <a:latin typeface="Times New Roman" pitchFamily="18" charset="0"/>
                <a:cs typeface="Arial" charset="0"/>
              </a:rPr>
              <a:pPr fontAlgn="base">
                <a:spcBef>
                  <a:spcPct val="0"/>
                </a:spcBef>
                <a:spcAft>
                  <a:spcPct val="0"/>
                </a:spcAft>
              </a:pPr>
              <a:t>11</a:t>
            </a:fld>
            <a:endParaRPr lang="it-IT">
              <a:solidFill>
                <a:srgbClr val="000000"/>
              </a:solidFill>
              <a:latin typeface="Times New Roman" pitchFamily="18" charset="0"/>
              <a:cs typeface="Arial"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immagine diapositiva 1"/>
          <p:cNvSpPr>
            <a:spLocks noGrp="1" noRot="1" noChangeAspect="1"/>
          </p:cNvSpPr>
          <p:nvPr>
            <p:ph type="sldImg"/>
          </p:nvPr>
        </p:nvSpPr>
        <p:spPr bwMode="auto">
          <a:noFill/>
          <a:ln>
            <a:solidFill>
              <a:srgbClr val="000000"/>
            </a:solidFill>
            <a:miter lim="800000"/>
            <a:headEnd/>
            <a:tailEnd/>
          </a:ln>
        </p:spPr>
      </p:sp>
      <p:sp>
        <p:nvSpPr>
          <p:cNvPr id="1003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03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F14A6-BA16-4E33-8B4E-03A52C062E6A}" type="slidenum">
              <a:rPr lang="it-IT">
                <a:cs typeface="Arial" charset="0"/>
              </a:rPr>
              <a:pPr fontAlgn="base">
                <a:spcBef>
                  <a:spcPct val="0"/>
                </a:spcBef>
                <a:spcAft>
                  <a:spcPct val="0"/>
                </a:spcAft>
              </a:pPr>
              <a:t>12</a:t>
            </a:fld>
            <a:endParaRPr lang="it-IT">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egnaposto immagine diapositiva 1"/>
          <p:cNvSpPr>
            <a:spLocks noGrp="1" noRot="1" noChangeAspect="1"/>
          </p:cNvSpPr>
          <p:nvPr>
            <p:ph type="sldImg"/>
          </p:nvPr>
        </p:nvSpPr>
        <p:spPr bwMode="auto">
          <a:noFill/>
          <a:ln>
            <a:solidFill>
              <a:srgbClr val="000000"/>
            </a:solidFill>
            <a:miter lim="800000"/>
            <a:headEnd/>
            <a:tailEnd/>
          </a:ln>
        </p:spPr>
      </p:sp>
      <p:sp>
        <p:nvSpPr>
          <p:cNvPr id="1024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24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A2AC75-D656-48DD-BC18-72DB9260AF00}" type="slidenum">
              <a:rPr lang="it-IT">
                <a:cs typeface="Arial" charset="0"/>
              </a:rPr>
              <a:pPr fontAlgn="base">
                <a:spcBef>
                  <a:spcPct val="0"/>
                </a:spcBef>
                <a:spcAft>
                  <a:spcPct val="0"/>
                </a:spcAft>
              </a:pPr>
              <a:t>13</a:t>
            </a:fld>
            <a:endParaRPr lang="it-IT">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5474" name="Segnaposto note 2"/>
          <p:cNvSpPr>
            <a:spLocks noGrp="1"/>
          </p:cNvSpPr>
          <p:nvPr>
            <p:ph type="body" sz="quarter" idx="1"/>
          </p:nvPr>
        </p:nvSpPr>
        <p:spPr bwMode="auto">
          <a:noFill/>
        </p:spPr>
        <p:txBody>
          <a:bodyPr wrap="square" numCol="1" anchor="t" anchorCtr="0" compatLnSpc="1">
            <a:prstTxWarp prst="textNoShape">
              <a:avLst/>
            </a:prstTxWarp>
          </a:bodyPr>
          <a:lstStyle/>
          <a:p>
            <a:pPr>
              <a:spcBef>
                <a:spcPct val="0"/>
              </a:spcBef>
            </a:pPr>
            <a:endParaRPr lang="it-IT" smtClean="0">
              <a:solidFill>
                <a:srgbClr val="000000"/>
              </a:solidFill>
            </a:endParaRPr>
          </a:p>
        </p:txBody>
      </p:sp>
      <p:sp>
        <p:nvSpPr>
          <p:cNvPr id="105475" name="Segnaposto numero diapositiva 3"/>
          <p:cNvSpPr txBox="1">
            <a:spLocks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0F742609-69C8-4FE2-AC52-64D4947E2F6A}" type="slidenum">
              <a:rPr lang="it-IT" sz="1200">
                <a:solidFill>
                  <a:srgbClr val="000000"/>
                </a:solidFill>
                <a:latin typeface="Calibri" pitchFamily="34" charset="0"/>
              </a:rPr>
              <a:pPr algn="r"/>
              <a:t>14</a:t>
            </a:fld>
            <a:endParaRPr lang="it-IT" sz="120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egnaposto immagine diapositiva 1"/>
          <p:cNvSpPr>
            <a:spLocks noGrp="1" noRot="1" noChangeAspect="1"/>
          </p:cNvSpPr>
          <p:nvPr>
            <p:ph type="sldImg"/>
          </p:nvPr>
        </p:nvSpPr>
        <p:spPr bwMode="auto">
          <a:noFill/>
          <a:ln>
            <a:solidFill>
              <a:srgbClr val="000000"/>
            </a:solidFill>
            <a:miter lim="800000"/>
            <a:headEnd/>
            <a:tailEnd/>
          </a:ln>
        </p:spPr>
      </p:sp>
      <p:sp>
        <p:nvSpPr>
          <p:cNvPr id="1075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75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4A4496-C787-47A5-8DD5-07A400C92E12}" type="slidenum">
              <a:rPr lang="it-IT">
                <a:cs typeface="Arial" charset="0"/>
              </a:rPr>
              <a:pPr fontAlgn="base">
                <a:spcBef>
                  <a:spcPct val="0"/>
                </a:spcBef>
                <a:spcAft>
                  <a:spcPct val="0"/>
                </a:spcAft>
              </a:pPr>
              <a:t>15</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egnaposto immagine diapositiva 1"/>
          <p:cNvSpPr>
            <a:spLocks noGrp="1" noRot="1" noChangeAspect="1"/>
          </p:cNvSpPr>
          <p:nvPr>
            <p:ph type="sldImg"/>
          </p:nvPr>
        </p:nvSpPr>
        <p:spPr bwMode="auto">
          <a:noFill/>
          <a:ln>
            <a:solidFill>
              <a:srgbClr val="000000"/>
            </a:solidFill>
            <a:miter lim="800000"/>
            <a:headEnd/>
            <a:tailEnd/>
          </a:ln>
        </p:spPr>
      </p:sp>
      <p:sp>
        <p:nvSpPr>
          <p:cNvPr id="798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798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96147-4032-4A47-8099-131B53B6FAFC}" type="slidenum">
              <a:rPr lang="it-IT">
                <a:cs typeface="Arial" charset="0"/>
              </a:rPr>
              <a:pPr fontAlgn="base">
                <a:spcBef>
                  <a:spcPct val="0"/>
                </a:spcBef>
                <a:spcAft>
                  <a:spcPct val="0"/>
                </a:spcAft>
              </a:pPr>
              <a:t>2</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egnaposto immagine diapositiva 1"/>
          <p:cNvSpPr>
            <a:spLocks noGrp="1" noRot="1" noChangeAspect="1"/>
          </p:cNvSpPr>
          <p:nvPr>
            <p:ph type="sldImg"/>
          </p:nvPr>
        </p:nvSpPr>
        <p:spPr bwMode="auto">
          <a:noFill/>
          <a:ln>
            <a:solidFill>
              <a:srgbClr val="000000"/>
            </a:solidFill>
            <a:miter lim="800000"/>
            <a:headEnd/>
            <a:tailEnd/>
          </a:ln>
        </p:spPr>
      </p:sp>
      <p:sp>
        <p:nvSpPr>
          <p:cNvPr id="819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19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6A2B94-3468-4240-ACD2-4602303565BC}" type="slidenum">
              <a:rPr lang="it-IT">
                <a:cs typeface="Arial" charset="0"/>
              </a:rPr>
              <a:pPr fontAlgn="base">
                <a:spcBef>
                  <a:spcPct val="0"/>
                </a:spcBef>
                <a:spcAft>
                  <a:spcPct val="0"/>
                </a:spcAft>
              </a:pPr>
              <a:t>3</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Times New Roman" pitchFamily="18" charset="0"/>
            </a:endParaRP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E551A-FF00-4340-89D0-1469BECDC68A}" type="slidenum">
              <a:rPr lang="it-IT">
                <a:solidFill>
                  <a:srgbClr val="000000"/>
                </a:solidFill>
                <a:latin typeface="Times New Roman" pitchFamily="18" charset="0"/>
                <a:cs typeface="Arial" charset="0"/>
              </a:rPr>
              <a:pPr fontAlgn="base">
                <a:spcBef>
                  <a:spcPct val="0"/>
                </a:spcBef>
                <a:spcAft>
                  <a:spcPct val="0"/>
                </a:spcAft>
              </a:pPr>
              <a:t>4</a:t>
            </a:fld>
            <a:endParaRPr lang="it-IT">
              <a:solidFill>
                <a:srgbClr val="000000"/>
              </a:solidFill>
              <a:latin typeface="Times New Roman" pitchFamily="18"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immagine diapositiva 1"/>
          <p:cNvSpPr>
            <a:spLocks noGrp="1" noRot="1" noChangeAspect="1"/>
          </p:cNvSpPr>
          <p:nvPr>
            <p:ph type="sldImg"/>
          </p:nvPr>
        </p:nvSpPr>
        <p:spPr bwMode="auto">
          <a:noFill/>
          <a:ln>
            <a:solidFill>
              <a:srgbClr val="000000"/>
            </a:solidFill>
            <a:miter lim="800000"/>
            <a:headEnd/>
            <a:tailEnd/>
          </a:ln>
        </p:spPr>
      </p:sp>
      <p:sp>
        <p:nvSpPr>
          <p:cNvPr id="8601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601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3715F5-6020-4E14-AB76-D550F1584759}" type="slidenum">
              <a:rPr lang="it-IT">
                <a:cs typeface="Arial" charset="0"/>
              </a:rPr>
              <a:pPr fontAlgn="base">
                <a:spcBef>
                  <a:spcPct val="0"/>
                </a:spcBef>
                <a:spcAft>
                  <a:spcPct val="0"/>
                </a:spcAft>
              </a:pPr>
              <a:t>5</a:t>
            </a:fld>
            <a:endParaRPr lang="it-I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egnaposto immagine diapositiva 1"/>
          <p:cNvSpPr>
            <a:spLocks noGrp="1" noRot="1" noChangeAspect="1"/>
          </p:cNvSpPr>
          <p:nvPr>
            <p:ph type="sldImg"/>
          </p:nvPr>
        </p:nvSpPr>
        <p:spPr bwMode="auto">
          <a:noFill/>
          <a:ln>
            <a:solidFill>
              <a:srgbClr val="000000"/>
            </a:solidFill>
            <a:miter lim="800000"/>
            <a:headEnd/>
            <a:tailEnd/>
          </a:ln>
        </p:spPr>
      </p:sp>
      <p:sp>
        <p:nvSpPr>
          <p:cNvPr id="8806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806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5740D0-C74E-44D8-9C7E-DC109BD04525}" type="slidenum">
              <a:rPr lang="it-IT">
                <a:cs typeface="Arial" charset="0"/>
              </a:rPr>
              <a:pPr fontAlgn="base">
                <a:spcBef>
                  <a:spcPct val="0"/>
                </a:spcBef>
                <a:spcAft>
                  <a:spcPct val="0"/>
                </a:spcAft>
              </a:pPr>
              <a:t>6</a:t>
            </a:fld>
            <a:endParaRPr lang="it-IT">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egnaposto immagine diapositiva 1"/>
          <p:cNvSpPr>
            <a:spLocks noGrp="1" noRot="1" noChangeAspect="1"/>
          </p:cNvSpPr>
          <p:nvPr>
            <p:ph type="sldImg"/>
          </p:nvPr>
        </p:nvSpPr>
        <p:spPr bwMode="auto">
          <a:noFill/>
          <a:ln>
            <a:solidFill>
              <a:srgbClr val="000000"/>
            </a:solidFill>
            <a:miter lim="800000"/>
            <a:headEnd/>
            <a:tailEnd/>
          </a:ln>
        </p:spPr>
      </p:sp>
      <p:sp>
        <p:nvSpPr>
          <p:cNvPr id="9011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011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2E31E0-9EF1-457D-AEE9-E11664D3B1B6}" type="slidenum">
              <a:rPr lang="it-IT">
                <a:cs typeface="Arial" charset="0"/>
              </a:rPr>
              <a:pPr fontAlgn="base">
                <a:spcBef>
                  <a:spcPct val="0"/>
                </a:spcBef>
                <a:spcAft>
                  <a:spcPct val="0"/>
                </a:spcAft>
              </a:pPr>
              <a:t>7</a:t>
            </a:fld>
            <a:endParaRPr lang="it-IT">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egnaposto immagine diapositiva 1"/>
          <p:cNvSpPr>
            <a:spLocks noGrp="1" noRot="1" noChangeAspect="1"/>
          </p:cNvSpPr>
          <p:nvPr>
            <p:ph type="sldImg"/>
          </p:nvPr>
        </p:nvSpPr>
        <p:spPr bwMode="auto">
          <a:noFill/>
          <a:ln>
            <a:solidFill>
              <a:srgbClr val="000000"/>
            </a:solidFill>
            <a:miter lim="800000"/>
            <a:headEnd/>
            <a:tailEnd/>
          </a:ln>
        </p:spPr>
      </p:sp>
      <p:sp>
        <p:nvSpPr>
          <p:cNvPr id="921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216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6A9DB0-BA0C-4E67-BDF0-7F86F1B5BCAE}" type="slidenum">
              <a:rPr lang="it-IT">
                <a:cs typeface="Arial" charset="0"/>
              </a:rPr>
              <a:pPr fontAlgn="base">
                <a:spcBef>
                  <a:spcPct val="0"/>
                </a:spcBef>
                <a:spcAft>
                  <a:spcPct val="0"/>
                </a:spcAft>
              </a:pPr>
              <a:t>8</a:t>
            </a:fld>
            <a:endParaRPr lang="it-IT">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576BCF-67F2-4805-BBEE-92A2151C89D4}" type="slidenum">
              <a:rPr lang="it-IT">
                <a:solidFill>
                  <a:srgbClr val="000000"/>
                </a:solidFill>
                <a:latin typeface="Times New Roman" pitchFamily="18" charset="0"/>
                <a:cs typeface="Arial" charset="0"/>
              </a:rPr>
              <a:pPr fontAlgn="base">
                <a:spcBef>
                  <a:spcPct val="0"/>
                </a:spcBef>
                <a:spcAft>
                  <a:spcPct val="0"/>
                </a:spcAft>
              </a:pPr>
              <a:t>9</a:t>
            </a:fld>
            <a:endParaRPr lang="it-IT">
              <a:solidFill>
                <a:srgbClr val="000000"/>
              </a:solidFill>
              <a:latin typeface="Times New Roman" pitchFamily="18" charset="0"/>
              <a:cs typeface="Arial"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ED773EE0-9DCF-49D2-8834-A32A5086D7C4}"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C8EC48-E528-46B1-9009-6EC4CEACE8E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6C1452-9636-43E2-971E-C915A9C6D832}"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6535F1E-DEDA-4414-9DA7-7B58AE4634F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13A4C88-3654-42BC-B23B-179F0B735BB6}"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98A7C0C-29B6-4642-B2CE-D3AD5ADEADE5}"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8" name="Segnaposto piè di pagina 7"/>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4" name="Segnaposto piè di pagina 3"/>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3" name="Segnaposto piè di pagina 2"/>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1807ABB-3CDD-4AE0-80A6-166819F04F42}"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7CB8A22-B54C-4FF2-8E54-5CED9CA95606}"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sz="2400" i="1">
                <a:latin typeface="Arial"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sz="2400" i="1">
                <a:latin typeface="Arial" charset="0"/>
              </a:defRPr>
            </a:lvl1pPr>
          </a:lstStyle>
          <a:p>
            <a:pPr>
              <a:defRPr/>
            </a:pPr>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800" y="2130423"/>
            <a:ext cx="7772400" cy="1470026"/>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8B57D80A-257B-431E-BF89-EA02132A5F51}" type="slidenum">
              <a:rPr/>
              <a:pPr>
                <a:defRPr/>
              </a:pPr>
              <a:t>‹N›</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5106DC81-AF41-4458-97FC-8DE2A09292D0}" type="slidenum">
              <a:rPr/>
              <a:pPr>
                <a:defRPr/>
              </a:pPr>
              <a:t>‹N›</a:t>
            </a:fld>
            <a:endParaRPr/>
          </a:p>
        </p:txBody>
      </p:sp>
    </p:spTree>
  </p:cSld>
  <p:clrMapOvr>
    <a:masterClrMapping/>
  </p:clrMapOv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311" y="4406895"/>
            <a:ext cx="7772400" cy="1362071"/>
          </a:xfrm>
        </p:spPr>
        <p:txBody>
          <a:bodyPr anchor="t" anchorCtr="0"/>
          <a:lstStyle>
            <a:lvl1pPr algn="l">
              <a:defRPr sz="4000" b="1" cap="all"/>
            </a:lvl1pPr>
          </a:lstStyle>
          <a:p>
            <a:pPr lvl="0"/>
            <a:r>
              <a:rPr lang="it-IT"/>
              <a:t>Fare clic per modificare lo stile del titolo</a:t>
            </a:r>
          </a:p>
        </p:txBody>
      </p:sp>
      <p:sp>
        <p:nvSpPr>
          <p:cNvPr id="3" name="Segnaposto testo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924C71A9-706F-4BF1-BB77-C51084CC42BC}" type="slidenum">
              <a:rPr/>
              <a:pPr>
                <a:defRPr/>
              </a:pPr>
              <a:t>‹N›</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4D725CE7-3C71-4E32-B3E5-B57CA8878173}" type="slidenum">
              <a:rPr/>
              <a:pPr>
                <a:defRPr/>
              </a:pPr>
              <a:t>‹N›</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it-IT"/>
              <a:t>Fare clic per modificare stili del testo dello schema</a:t>
            </a:r>
          </a:p>
        </p:txBody>
      </p:sp>
      <p:sp>
        <p:nvSpPr>
          <p:cNvPr id="4" name="Segnaposto contenuto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it-IT"/>
              <a:t>Fare clic per modificare stili del testo dello schema</a:t>
            </a:r>
          </a:p>
        </p:txBody>
      </p:sp>
      <p:sp>
        <p:nvSpPr>
          <p:cNvPr id="6" name="Segnaposto contenuto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8" name="Segnaposto piè di pagina 4"/>
          <p:cNvSpPr txBox="1">
            <a:spLocks noGrp="1"/>
          </p:cNvSpPr>
          <p:nvPr>
            <p:ph type="ftr" sz="quarter" idx="11"/>
          </p:nvPr>
        </p:nvSpPr>
        <p:spPr>
          <a:ln/>
        </p:spPr>
        <p:txBody>
          <a:bodyPr/>
          <a:lstStyle>
            <a:lvl1pPr>
              <a:defRPr/>
            </a:lvl1pPr>
          </a:lstStyle>
          <a:p>
            <a:pPr>
              <a:defRPr/>
            </a:pPr>
            <a:endParaRPr/>
          </a:p>
        </p:txBody>
      </p:sp>
      <p:sp>
        <p:nvSpPr>
          <p:cNvPr id="9" name="Segnaposto numero diapositiva 5"/>
          <p:cNvSpPr txBox="1">
            <a:spLocks noGrp="1"/>
          </p:cNvSpPr>
          <p:nvPr>
            <p:ph type="sldNum" sz="quarter" idx="12"/>
          </p:nvPr>
        </p:nvSpPr>
        <p:spPr>
          <a:ln/>
        </p:spPr>
        <p:txBody>
          <a:bodyPr/>
          <a:lstStyle>
            <a:lvl1pPr>
              <a:defRPr/>
            </a:lvl1pPr>
          </a:lstStyle>
          <a:p>
            <a:pPr>
              <a:defRPr/>
            </a:pPr>
            <a:fld id="{94ABA237-73BB-4A3C-9F57-212606171B91}" type="slidenum">
              <a:rPr/>
              <a:pPr>
                <a:defRPr/>
              </a:pPr>
              <a:t>‹N›</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4" name="Segnaposto piè di pagina 4"/>
          <p:cNvSpPr txBox="1">
            <a:spLocks noGrp="1"/>
          </p:cNvSpPr>
          <p:nvPr>
            <p:ph type="ftr" sz="quarter" idx="11"/>
          </p:nvPr>
        </p:nvSpPr>
        <p:spPr>
          <a:ln/>
        </p:spPr>
        <p:txBody>
          <a:bodyPr/>
          <a:lstStyle>
            <a:lvl1pPr>
              <a:defRPr/>
            </a:lvl1pPr>
          </a:lstStyle>
          <a:p>
            <a:pPr>
              <a:defRPr/>
            </a:pPr>
            <a:endParaRPr/>
          </a:p>
        </p:txBody>
      </p:sp>
      <p:sp>
        <p:nvSpPr>
          <p:cNvPr id="5" name="Segnaposto numero diapositiva 5"/>
          <p:cNvSpPr txBox="1">
            <a:spLocks noGrp="1"/>
          </p:cNvSpPr>
          <p:nvPr>
            <p:ph type="sldNum" sz="quarter" idx="12"/>
          </p:nvPr>
        </p:nvSpPr>
        <p:spPr>
          <a:ln/>
        </p:spPr>
        <p:txBody>
          <a:bodyPr/>
          <a:lstStyle>
            <a:lvl1pPr>
              <a:defRPr/>
            </a:lvl1pPr>
          </a:lstStyle>
          <a:p>
            <a:pPr>
              <a:defRPr/>
            </a:pPr>
            <a:fld id="{0B26EDF8-7504-4183-A4A1-98EB7362F37B}" type="slidenum">
              <a:rPr/>
              <a:pPr>
                <a:defRPr/>
              </a:pPr>
              <a:t>‹N›</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3" name="Segnaposto piè di pagina 4"/>
          <p:cNvSpPr txBox="1">
            <a:spLocks noGrp="1"/>
          </p:cNvSpPr>
          <p:nvPr>
            <p:ph type="ftr" sz="quarter" idx="11"/>
          </p:nvPr>
        </p:nvSpPr>
        <p:spPr>
          <a:ln/>
        </p:spPr>
        <p:txBody>
          <a:bodyPr/>
          <a:lstStyle>
            <a:lvl1pPr>
              <a:defRPr/>
            </a:lvl1pPr>
          </a:lstStyle>
          <a:p>
            <a:pPr>
              <a:defRPr/>
            </a:pPr>
            <a:endParaRPr/>
          </a:p>
        </p:txBody>
      </p:sp>
      <p:sp>
        <p:nvSpPr>
          <p:cNvPr id="4" name="Segnaposto numero diapositiva 5"/>
          <p:cNvSpPr txBox="1">
            <a:spLocks noGrp="1"/>
          </p:cNvSpPr>
          <p:nvPr>
            <p:ph type="sldNum" sz="quarter" idx="12"/>
          </p:nvPr>
        </p:nvSpPr>
        <p:spPr>
          <a:ln/>
        </p:spPr>
        <p:txBody>
          <a:bodyPr/>
          <a:lstStyle>
            <a:lvl1pPr>
              <a:defRPr/>
            </a:lvl1pPr>
          </a:lstStyle>
          <a:p>
            <a:pPr>
              <a:defRPr/>
            </a:pPr>
            <a:fld id="{A00E0A24-4BF0-4FED-BEF9-46F4FF8F8022}" type="slidenum">
              <a:rPr/>
              <a:pPr>
                <a:defRPr/>
              </a:pPr>
              <a:t>‹N›</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1729AA4-3AC1-4EBD-AB4D-648099C06345}"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4E5D2D-CDD1-4D96-9107-490A9F1BDE14}"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0" y="273048"/>
            <a:ext cx="3008311" cy="1162046"/>
          </a:xfrm>
        </p:spPr>
        <p:txBody>
          <a:bodyPr anchor="b" anchorCtr="0"/>
          <a:lstStyle>
            <a:lvl1pPr algn="l">
              <a:defRPr sz="2000" b="1"/>
            </a:lvl1pPr>
          </a:lstStyle>
          <a:p>
            <a:pPr lvl="0"/>
            <a:r>
              <a:rPr lang="it-IT"/>
              <a:t>Fare clic per modificare lo stile del titolo</a:t>
            </a:r>
          </a:p>
        </p:txBody>
      </p:sp>
      <p:sp>
        <p:nvSpPr>
          <p:cNvPr id="3" name="Segnaposto contenuto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it-IT"/>
              <a:t>Fare clic per modificare stili del testo dello schema</a:t>
            </a:r>
          </a:p>
        </p:txBody>
      </p:sp>
      <p:sp>
        <p:nvSpPr>
          <p:cNvPr id="5"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257A6FB7-93F4-4A6F-A806-D49223A765CA}" type="slidenum">
              <a:rPr/>
              <a:pPr>
                <a:defRPr/>
              </a:pPr>
              <a:t>‹N›</a:t>
            </a:fld>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288" y="4800600"/>
            <a:ext cx="5486400" cy="566735"/>
          </a:xfrm>
        </p:spPr>
        <p:txBody>
          <a:bodyPr anchor="b" anchorCtr="0"/>
          <a:lstStyle>
            <a:lvl1pPr algn="l">
              <a:defRPr sz="2000" b="1"/>
            </a:lvl1pPr>
          </a:lstStyle>
          <a:p>
            <a:pPr lvl="0"/>
            <a:r>
              <a:rPr lang="it-IT"/>
              <a:t>Fare clic per modificare lo stile del titolo</a:t>
            </a:r>
          </a:p>
        </p:txBody>
      </p:sp>
      <p:sp>
        <p:nvSpPr>
          <p:cNvPr id="3" name="Segnaposto immagine 2"/>
          <p:cNvSpPr txBox="1">
            <a:spLocks noGrp="1"/>
          </p:cNvSpPr>
          <p:nvPr>
            <p:ph type="pic" idx="1"/>
          </p:nvPr>
        </p:nvSpPr>
        <p:spPr>
          <a:xfrm>
            <a:off x="1792288" y="612776"/>
            <a:ext cx="5486400" cy="4114800"/>
          </a:xfrm>
        </p:spPr>
        <p:txBody>
          <a:bodyPr/>
          <a:lstStyle>
            <a:lvl1pPr marL="0" indent="0">
              <a:buNone/>
              <a:defRPr/>
            </a:lvl1pPr>
          </a:lstStyle>
          <a:p>
            <a:pPr lvl="0"/>
            <a:endParaRPr lang="it-IT" noProof="0" smtClean="0"/>
          </a:p>
        </p:txBody>
      </p:sp>
      <p:sp>
        <p:nvSpPr>
          <p:cNvPr id="4" name="Segnaposto testo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it-IT"/>
              <a:t>Fare clic per modificare stili del testo dello schema</a:t>
            </a:r>
          </a:p>
        </p:txBody>
      </p:sp>
      <p:sp>
        <p:nvSpPr>
          <p:cNvPr id="5"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4245B31A-2BC9-4D45-8B1A-DBDE6BBAB4C3}" type="slidenum">
              <a:rPr/>
              <a:pPr>
                <a:defRPr/>
              </a:pPr>
              <a:t>‹N›</a:t>
            </a:fld>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CCF428E9-ED12-4EBB-AC0E-F64E1872F89F}" type="slidenum">
              <a:rPr/>
              <a:pPr>
                <a:defRPr/>
              </a:pPr>
              <a:t>‹N›</a:t>
            </a:fld>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29400" y="274640"/>
            <a:ext cx="2057400" cy="5851529"/>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10"/>
          </p:nvPr>
        </p:nvSpPr>
        <p:spPr>
          <a:ln/>
        </p:spPr>
        <p:txBody>
          <a:bodyPr/>
          <a:lstStyle>
            <a:lvl1pPr>
              <a:defRPr/>
            </a:lvl1pPr>
          </a:lstStyle>
          <a:p>
            <a:pPr>
              <a:defRPr/>
            </a:pPr>
            <a:fld id="{96E832C4-344C-4D8C-BBE9-6D6121953AD8}" type="datetime1">
              <a:rPr/>
              <a:pPr>
                <a:defRPr/>
              </a:pPr>
              <a:t>30/09/2012</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1B096B3F-531A-436D-A769-36DBB37BDD76}" type="slidenum">
              <a:rPr/>
              <a:pPr>
                <a:defRPr/>
              </a:pPr>
              <a:t>‹N›</a:t>
            </a:fld>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7D38272-13FF-4823-8842-8F4A17C40C0F}"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C8E247A-1DD3-4C94-95F6-BDBDC65D0D6C}"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A5D95E4-ADC6-4233-8696-0DAAA9B3E773}"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AB581DC-8A6C-4DE3-A724-F924E519DEEE}"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A007A72-512F-43D1-B9BD-0185FAF2D133}"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E743497-FB87-498E-98A4-D3D765422B02}"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3B97119-30A6-4177-AC64-09DCA0EDD378}"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A0D4CBC-5CB3-4ECF-AE53-53A84E3B8CA0}"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D00CAC1-9B12-44F4-9F31-21D54BE81683}" type="datetimeFigureOut">
              <a:rPr lang="it-IT"/>
              <a:pPr>
                <a:defRPr/>
              </a:pPr>
              <a:t>30/09/2012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5AB9C41-1EC7-433A-9600-C80A7FB819AC}"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BE8411E-8E49-4A87-B617-E845DA13A436}" type="datetimeFigureOut">
              <a:rPr lang="it-IT"/>
              <a:pPr>
                <a:defRPr/>
              </a:pPr>
              <a:t>30/09/2012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EDAAC44-D3F6-4DD8-B5EA-BDA89E2D8F0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BBC3638-4D9B-446E-AADF-CA48109C758F}"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7C2FF11-2CF1-4B8F-8D0A-236F9AF2EFA9}"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FF01D04-7D47-44AC-98A5-B9AAB5DE3CB9}" type="datetimeFigureOut">
              <a:rPr lang="it-IT"/>
              <a:pPr>
                <a:defRPr/>
              </a:pPr>
              <a:t>30/09/2012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E815289-4567-4E9A-9109-DA6921DB9ABA}"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D48A224-A9AD-4CA3-BE5E-B87BAFD6E155}"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73DACE-6A41-4D3F-85ED-69BA1E6097D0}"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536995F-A37B-46A2-89EF-0E24E2E4F533}"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8CA260D-080D-42CF-AC1B-0DC7FA68459A}"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E997A97-BC01-4C9A-A7F1-EF164EB188D1}"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ABB1044-3DDB-423B-ACAB-E6322C3F5691}"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FC05281-7B54-496C-9D85-DBE81A8CA227}"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D7437AC-801B-464B-B8CE-DDD32668B7B8}"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743E63C-C7BA-449F-B254-1EFFB36C317A}"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992BB00-5300-4C89-9424-04E0D625C2AB}"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4C8BF65-DB5F-488F-8BC2-62163EEE9B87}"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1FD2F5-FA2A-495A-9583-BB6AC1F66C3E}" type="slidenum">
              <a:rPr lang="it-IT"/>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3B87C02-15C5-46AD-B834-7A1D9C562CE4}"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25E0A6F-6465-4786-B35E-7A76BC271413}" type="slidenum">
              <a:rPr lang="it-IT"/>
              <a:pPr>
                <a:defRPr/>
              </a:pPr>
              <a:t>‹N›</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628AEEE-442E-46D0-A372-23AEA65AC40B}"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DA8D0FD-8F4A-4FCB-ACC1-30A09CAD9207}" type="slidenum">
              <a:rPr lang="it-IT"/>
              <a:pPr>
                <a:defRPr/>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DE6448D-864A-41C1-98E1-105BEB2E6DAE}" type="datetimeFigureOut">
              <a:rPr lang="it-IT"/>
              <a:pPr>
                <a:defRPr/>
              </a:pPr>
              <a:t>30/09/2012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29E122A-68FE-4ED9-A155-F26BFC0B7D0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F232681-E2A3-4351-B20C-6F7F3A3DABE3}" type="datetimeFigureOut">
              <a:rPr lang="it-IT"/>
              <a:pPr>
                <a:defRPr/>
              </a:pPr>
              <a:t>30/09/2012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2D3AF06-9B27-494A-9844-1C182AD70A0D}"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8EF75ED-DCB5-4623-A7A5-28BF1911614F}" type="datetimeFigureOut">
              <a:rPr lang="it-IT"/>
              <a:pPr>
                <a:defRPr/>
              </a:pPr>
              <a:t>30/09/2012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75BED09E-2A6F-4263-8EDE-5A90198293C5}" type="slidenum">
              <a:rPr lang="it-IT"/>
              <a:pPr>
                <a:defRPr/>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4A905EE-4387-4B07-BF32-6DA733B45340}" type="datetimeFigureOut">
              <a:rPr lang="it-IT"/>
              <a:pPr>
                <a:defRPr/>
              </a:pPr>
              <a:t>30/09/2012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9D71B1E-61F0-4AB9-AD45-DC1B49F0863F}" type="slidenum">
              <a:rPr lang="it-IT"/>
              <a:pPr>
                <a:defRPr/>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66EFFFD-4EB6-4381-8B4B-9476A4152361}"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8AD0B7C-012E-48C5-9FFD-CFC5C3CF9B2B}" type="slidenum">
              <a:rPr lang="it-IT"/>
              <a:pPr>
                <a:defRPr/>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0F6EB19-A1B1-4DCD-9FCA-DDABB6D0F3CB}"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E1A591-DA07-4B53-9839-B05C3AFD3686}" type="slidenum">
              <a:rPr lang="it-IT"/>
              <a:pPr>
                <a:defRPr/>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A677279-092C-4666-BFAA-96501C07AC65}"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AAE1AF1-626C-4336-9106-08835BDB55C3}" type="slidenum">
              <a:rPr lang="it-IT"/>
              <a:pPr>
                <a:defRPr/>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1CBD1A6-6680-4BBB-83FA-5DDDC25E6CCF}"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D9FDBA4-8004-4614-9414-D2DC4FEC6B84}" type="slidenum">
              <a:rPr lang="it-IT"/>
              <a:pPr>
                <a:defRPr/>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3A310E80-0699-484E-A80F-A38AE217ABDF}"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8082A986-5171-476C-A135-5A0ADAD7BB4D}" type="slidenum">
              <a:rPr lang="it-IT"/>
              <a:pPr>
                <a:defRPr/>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FCBB101E-4B89-4AC4-AD07-DFCA4AED680F}"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AB99E232-6247-4467-BD97-7C3115DD21C0}" type="slidenum">
              <a:rPr lang="it-IT"/>
              <a:pPr>
                <a:defRPr/>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0400A553-4DB0-428D-9874-75EE63E36826}"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5803C673-E9A5-4545-A3B1-CC30CC80FBC7}" type="slidenum">
              <a:rPr lang="it-IT"/>
              <a:pPr>
                <a:defRPr/>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8B13868C-0572-476C-9B16-D2E845303841}" type="datetimeFigureOut">
              <a:rPr lang="it-IT"/>
              <a:pPr>
                <a:defRPr/>
              </a:pPr>
              <a:t>30/09/2012</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1544E0BF-4469-4D0F-991D-6B368485038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4C37D00-6955-4EF8-AA48-985FE85FC092}" type="datetimeFigureOut">
              <a:rPr lang="it-IT"/>
              <a:pPr>
                <a:defRPr/>
              </a:pPr>
              <a:t>30/09/2012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CEA7ECE-FA0C-4EA9-8780-60D916184A65}" type="slidenum">
              <a:rPr lang="it-IT"/>
              <a:pPr>
                <a:def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A38E2C4C-8C96-44CA-9822-754476D77535}" type="datetimeFigureOut">
              <a:rPr lang="it-IT"/>
              <a:pPr>
                <a:defRPr/>
              </a:pPr>
              <a:t>30/09/2012</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A7B3E3EE-FD01-4CDD-BA86-E992FE72A5ED}" type="slidenum">
              <a:rPr lang="it-IT"/>
              <a:pPr>
                <a:defRPr/>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56AF4EC2-5A40-4865-BAC1-A820EBFF214A}" type="datetimeFigureOut">
              <a:rPr lang="it-IT"/>
              <a:pPr>
                <a:defRPr/>
              </a:pPr>
              <a:t>30/09/2012</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F297EC2D-1637-4B0E-BD0E-D72CAC97F80C}" type="slidenum">
              <a:rPr lang="it-IT"/>
              <a:pPr>
                <a:defRPr/>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B5F89F2F-2AA2-4593-9BD1-D8AA734D30D0}" type="datetimeFigureOut">
              <a:rPr lang="it-IT"/>
              <a:pPr>
                <a:defRPr/>
              </a:pPr>
              <a:t>30/09/2012</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71CF0118-6BA2-44D8-B4E9-9197AAD648D6}" type="slidenum">
              <a:rPr lang="it-IT"/>
              <a:pPr>
                <a:defRPr/>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B900F884-E458-4F13-A0AF-9DD4B271EE3A}" type="datetimeFigureOut">
              <a:rPr lang="it-IT"/>
              <a:pPr>
                <a:defRPr/>
              </a:pPr>
              <a:t>30/09/2012</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22CA63E0-4E84-4777-9FEB-9333E045C213}" type="slidenum">
              <a:rPr lang="it-IT"/>
              <a:pPr>
                <a:defRPr/>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0D4E9946-97B9-45A4-B6A4-4994DFD001B0}" type="datetimeFigureOut">
              <a:rPr lang="it-IT"/>
              <a:pPr>
                <a:defRPr/>
              </a:pPr>
              <a:t>30/09/2012</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BA8DDB6E-781B-4FAC-ACA2-05DFDEECB8F1}" type="slidenum">
              <a:rPr lang="it-IT"/>
              <a:pPr>
                <a:defRPr/>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99DA3A8E-19A3-4038-A600-C954A603BAEB}"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390D70CD-BFF3-4B69-B632-62BEA2DB5977}" type="slidenum">
              <a:rPr lang="it-IT"/>
              <a:pPr>
                <a:defRPr/>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b="1" i="1">
                <a:latin typeface="Arial" charset="0"/>
              </a:defRPr>
            </a:lvl1pPr>
          </a:lstStyle>
          <a:p>
            <a:pPr>
              <a:defRPr/>
            </a:pPr>
            <a:fld id="{1D94F8EB-2B24-40F2-9FD3-A3963D9B5D8C}" type="datetimeFigureOut">
              <a:rPr lang="it-IT"/>
              <a:pPr>
                <a:defRPr/>
              </a:pPr>
              <a:t>30/09/2012</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b="1" i="1">
                <a:latin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b="1" i="1">
                <a:latin typeface="Arial" charset="0"/>
              </a:defRPr>
            </a:lvl1pPr>
          </a:lstStyle>
          <a:p>
            <a:pPr>
              <a:defRPr/>
            </a:pPr>
            <a:fld id="{0C6421FA-7518-421B-9009-72C30C78FB7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2F5389C-1545-479A-8F7C-BB05D73CC56C}" type="datetimeFigureOut">
              <a:rPr lang="it-IT"/>
              <a:pPr>
                <a:defRPr/>
              </a:pPr>
              <a:t>30/09/2012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7F5D7A0-DCF2-42CB-9552-8D252953071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EF4A56C-E393-4643-9243-5D819D911983}"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BF51E74-4C9E-4B90-B52C-384EED99009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4E03869-4A03-46D6-9E54-659F87CF9873}" type="datetimeFigureOut">
              <a:rPr lang="it-IT"/>
              <a:pPr>
                <a:defRPr/>
              </a:pPr>
              <a:t>30/09/2012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992BD0C-B299-4906-85CB-5C536101467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45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445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63367C-0A38-42EF-8BF2-E364EEEBABDE}" type="datetimeFigureOut">
              <a:rPr lang="it-IT"/>
              <a:pPr>
                <a:defRPr/>
              </a:pPr>
              <a:t>30/09/2012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D0B7DF-FBCC-41ED-90AD-9F726547D5D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63" r:id="rId1"/>
    <p:sldLayoutId id="2147483862"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b="0" i="0">
                <a:solidFill>
                  <a:srgbClr val="000000"/>
                </a:solidFill>
                <a:latin typeface="Arial" pitchFamily="34"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Arial" pitchFamily="34" charset="0"/>
                <a:cs typeface="+mn-cs"/>
              </a:defRPr>
            </a:lvl1pPr>
          </a:lstStyle>
          <a:p>
            <a:pPr>
              <a:defRPr/>
            </a:pPr>
            <a:endParaRPr lang="it-IT"/>
          </a:p>
        </p:txBody>
      </p:sp>
      <p:sp>
        <p:nvSpPr>
          <p:cNvPr id="1031" name="Text Box 7"/>
          <p:cNvSpPr txBox="1">
            <a:spLocks noChangeArrowheads="1"/>
          </p:cNvSpPr>
          <p:nvPr userDrawn="1"/>
        </p:nvSpPr>
        <p:spPr bwMode="auto">
          <a:xfrm>
            <a:off x="-406400" y="0"/>
            <a:ext cx="3454400" cy="274638"/>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457200">
              <a:tabLst>
                <a:tab pos="228600" algn="l"/>
                <a:tab pos="449263" algn="l"/>
              </a:tabLst>
              <a:defRPr>
                <a:solidFill>
                  <a:schemeClr val="tx1"/>
                </a:solidFill>
                <a:latin typeface="Arial" pitchFamily="34" charset="0"/>
              </a:defRPr>
            </a:lvl1pPr>
            <a:lvl2pPr>
              <a:tabLst>
                <a:tab pos="228600" algn="l"/>
                <a:tab pos="449263" algn="l"/>
              </a:tabLst>
              <a:defRPr>
                <a:solidFill>
                  <a:schemeClr val="tx1"/>
                </a:solidFill>
                <a:latin typeface="Arial" pitchFamily="34" charset="0"/>
              </a:defRPr>
            </a:lvl2pPr>
            <a:lvl3pPr>
              <a:tabLst>
                <a:tab pos="228600" algn="l"/>
                <a:tab pos="449263" algn="l"/>
              </a:tabLst>
              <a:defRPr>
                <a:solidFill>
                  <a:schemeClr val="tx1"/>
                </a:solidFill>
                <a:latin typeface="Arial" pitchFamily="34" charset="0"/>
              </a:defRPr>
            </a:lvl3pPr>
            <a:lvl4pPr>
              <a:tabLst>
                <a:tab pos="228600" algn="l"/>
                <a:tab pos="449263" algn="l"/>
              </a:tabLst>
              <a:defRPr>
                <a:solidFill>
                  <a:schemeClr val="tx1"/>
                </a:solidFill>
                <a:latin typeface="Arial" pitchFamily="34" charset="0"/>
              </a:defRPr>
            </a:lvl4pPr>
            <a:lvl5pPr>
              <a:tabLst>
                <a:tab pos="228600" algn="l"/>
                <a:tab pos="449263" algn="l"/>
              </a:tabLst>
              <a:defRPr>
                <a:solidFill>
                  <a:schemeClr val="tx1"/>
                </a:solidFill>
                <a:latin typeface="Arial" pitchFamily="34" charset="0"/>
              </a:defRPr>
            </a:lvl5pPr>
            <a:lvl6pPr fontAlgn="base">
              <a:spcBef>
                <a:spcPct val="0"/>
              </a:spcBef>
              <a:spcAft>
                <a:spcPct val="0"/>
              </a:spcAft>
              <a:tabLst>
                <a:tab pos="228600" algn="l"/>
                <a:tab pos="449263" algn="l"/>
              </a:tabLst>
              <a:defRPr>
                <a:solidFill>
                  <a:schemeClr val="tx1"/>
                </a:solidFill>
                <a:latin typeface="Arial" pitchFamily="34" charset="0"/>
              </a:defRPr>
            </a:lvl6pPr>
            <a:lvl7pPr fontAlgn="base">
              <a:spcBef>
                <a:spcPct val="0"/>
              </a:spcBef>
              <a:spcAft>
                <a:spcPct val="0"/>
              </a:spcAft>
              <a:tabLst>
                <a:tab pos="228600" algn="l"/>
                <a:tab pos="449263" algn="l"/>
              </a:tabLst>
              <a:defRPr>
                <a:solidFill>
                  <a:schemeClr val="tx1"/>
                </a:solidFill>
                <a:latin typeface="Arial" pitchFamily="34" charset="0"/>
              </a:defRPr>
            </a:lvl7pPr>
            <a:lvl8pPr fontAlgn="base">
              <a:spcBef>
                <a:spcPct val="0"/>
              </a:spcBef>
              <a:spcAft>
                <a:spcPct val="0"/>
              </a:spcAft>
              <a:tabLst>
                <a:tab pos="228600" algn="l"/>
                <a:tab pos="449263" algn="l"/>
              </a:tabLst>
              <a:defRPr>
                <a:solidFill>
                  <a:schemeClr val="tx1"/>
                </a:solidFill>
                <a:latin typeface="Arial" pitchFamily="34" charset="0"/>
              </a:defRPr>
            </a:lvl8pPr>
            <a:lvl9pPr fontAlgn="base">
              <a:spcBef>
                <a:spcPct val="0"/>
              </a:spcBef>
              <a:spcAft>
                <a:spcPct val="0"/>
              </a:spcAft>
              <a:tabLst>
                <a:tab pos="228600" algn="l"/>
                <a:tab pos="449263" algn="l"/>
              </a:tabLst>
              <a:defRPr>
                <a:solidFill>
                  <a:schemeClr val="tx1"/>
                </a:solidFill>
                <a:latin typeface="Arial" pitchFamily="34" charset="0"/>
              </a:defRPr>
            </a:lvl9pPr>
          </a:lstStyle>
          <a:p>
            <a:pPr>
              <a:spcBef>
                <a:spcPct val="50000"/>
              </a:spcBef>
              <a:defRPr/>
            </a:pPr>
            <a:r>
              <a:rPr lang="it-IT" sz="1200" i="1" smtClean="0">
                <a:solidFill>
                  <a:srgbClr val="000000"/>
                </a:solidFill>
                <a:cs typeface="+mn-cs"/>
              </a:rPr>
              <a:t>G. Nappi – SISC Bari 2009</a:t>
            </a: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Segnaposto titolo 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it-IT" smtClean="0"/>
              <a:t>Fare clic per modificare lo stile del titolo</a:t>
            </a:r>
          </a:p>
        </p:txBody>
      </p:sp>
      <p:sp>
        <p:nvSpPr>
          <p:cNvPr id="25603" name="Segnaposto testo 2"/>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cs typeface="+mn-cs"/>
              </a:defRPr>
            </a:lvl1pPr>
          </a:lstStyle>
          <a:p>
            <a:pPr>
              <a:defRPr/>
            </a:pPr>
            <a:fld id="{96E832C4-344C-4D8C-BBE9-6D6121953AD8}" type="datetime1">
              <a:rPr/>
              <a:pPr>
                <a:defRPr/>
              </a:pPr>
              <a:t>30/09/2012</a:t>
            </a:fld>
            <a:endParaRPr/>
          </a:p>
        </p:txBody>
      </p:sp>
      <p:sp>
        <p:nvSpPr>
          <p:cNvPr id="5" name="Segnaposto piè di pagina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cs typeface="+mn-cs"/>
              </a:defRPr>
            </a:lvl1pPr>
          </a:lstStyle>
          <a:p>
            <a:pPr>
              <a:defRPr/>
            </a:pPr>
            <a:endParaRPr/>
          </a:p>
        </p:txBody>
      </p:sp>
      <p:sp>
        <p:nvSpPr>
          <p:cNvPr id="6" name="Segnaposto numero diapositiva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cs typeface="+mn-cs"/>
              </a:defRPr>
            </a:lvl1pPr>
          </a:lstStyle>
          <a:p>
            <a:pPr>
              <a:defRPr/>
            </a:pPr>
            <a:fld id="{A6A7E4C9-02DB-408E-92CF-0DB248AD4A71}"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 id="2147483870" r:id="rId5"/>
    <p:sldLayoutId id="2147483869" r:id="rId6"/>
    <p:sldLayoutId id="2147483868" r:id="rId7"/>
    <p:sldLayoutId id="2147483867" r:id="rId8"/>
    <p:sldLayoutId id="2147483866" r:id="rId9"/>
    <p:sldLayoutId id="2147483865" r:id="rId10"/>
    <p:sldLayoutId id="2147483864" r:id="rId11"/>
  </p:sldLayoutIdLst>
  <p:transition/>
  <p:txStyles>
    <p:titleStyle>
      <a:lvl1pPr algn="ctr" rtl="0" eaLnBrk="0" fontAlgn="base" hangingPunct="0">
        <a:spcBef>
          <a:spcPct val="0"/>
        </a:spcBef>
        <a:spcAft>
          <a:spcPct val="0"/>
        </a:spcAft>
        <a:defRPr lang="it-IT"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a:spcBef>
          <a:spcPct val="0"/>
        </a:spcBef>
        <a:spcAft>
          <a:spcPct val="0"/>
        </a:spcAft>
        <a:defRPr sz="4400">
          <a:solidFill>
            <a:srgbClr val="000000"/>
          </a:solidFill>
          <a:latin typeface="Calibri" pitchFamily="34" charset="0"/>
        </a:defRPr>
      </a:lvl6pPr>
      <a:lvl7pPr marL="914400" algn="ctr" rtl="0" eaLnBrk="0" fontAlgn="base">
        <a:spcBef>
          <a:spcPct val="0"/>
        </a:spcBef>
        <a:spcAft>
          <a:spcPct val="0"/>
        </a:spcAft>
        <a:defRPr sz="4400">
          <a:solidFill>
            <a:srgbClr val="000000"/>
          </a:solidFill>
          <a:latin typeface="Calibri" pitchFamily="34" charset="0"/>
        </a:defRPr>
      </a:lvl7pPr>
      <a:lvl8pPr marL="1371600" algn="ctr" rtl="0" eaLnBrk="0" fontAlgn="base">
        <a:spcBef>
          <a:spcPct val="0"/>
        </a:spcBef>
        <a:spcAft>
          <a:spcPct val="0"/>
        </a:spcAft>
        <a:defRPr sz="4400">
          <a:solidFill>
            <a:srgbClr val="000000"/>
          </a:solidFill>
          <a:latin typeface="Calibri" pitchFamily="34" charset="0"/>
        </a:defRPr>
      </a:lvl8pPr>
      <a:lvl9pPr marL="1828800" algn="ctr" rtl="0" eaLnBrk="0" fontAlgn="base">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charset="0"/>
        <a:buChar char="•"/>
        <a:defRPr lang="it-IT"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charset="0"/>
        <a:buChar char="–"/>
        <a:defRPr lang="it-IT"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charset="0"/>
        <a:buChar char="•"/>
        <a:defRPr lang="it-IT"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charset="0"/>
        <a:buChar char="–"/>
        <a:defRPr lang="it-IT"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charset="0"/>
        <a:buChar char="»"/>
        <a:defRPr lang="it-IT" sz="2000" kern="1200">
          <a:solidFill>
            <a:srgbClr val="000000"/>
          </a:solidFill>
          <a:latin typeface="Calibri"/>
        </a:defRPr>
      </a:lvl5pPr>
      <a:lvl6pPr marL="2514600" indent="-228600" algn="l" rtl="0" eaLnBrk="0" fontAlgn="base">
        <a:spcBef>
          <a:spcPts val="500"/>
        </a:spcBef>
        <a:spcAft>
          <a:spcPct val="0"/>
        </a:spcAft>
        <a:buSzPct val="100000"/>
        <a:buFont typeface="Arial" charset="0"/>
        <a:buChar char="»"/>
        <a:defRPr lang="it-IT" sz="2000" kern="1200">
          <a:solidFill>
            <a:srgbClr val="000000"/>
          </a:solidFill>
          <a:latin typeface="Calibri"/>
        </a:defRPr>
      </a:lvl6pPr>
      <a:lvl7pPr marL="2971800" indent="-228600" algn="l" rtl="0" eaLnBrk="0" fontAlgn="base">
        <a:spcBef>
          <a:spcPts val="500"/>
        </a:spcBef>
        <a:spcAft>
          <a:spcPct val="0"/>
        </a:spcAft>
        <a:buSzPct val="100000"/>
        <a:buFont typeface="Arial" charset="0"/>
        <a:buChar char="»"/>
        <a:defRPr lang="it-IT" sz="2000" kern="1200">
          <a:solidFill>
            <a:srgbClr val="000000"/>
          </a:solidFill>
          <a:latin typeface="Calibri"/>
        </a:defRPr>
      </a:lvl7pPr>
      <a:lvl8pPr marL="3429000" indent="-228600" algn="l" rtl="0" eaLnBrk="0" fontAlgn="base">
        <a:spcBef>
          <a:spcPts val="500"/>
        </a:spcBef>
        <a:spcAft>
          <a:spcPct val="0"/>
        </a:spcAft>
        <a:buSzPct val="100000"/>
        <a:buFont typeface="Arial" charset="0"/>
        <a:buChar char="»"/>
        <a:defRPr lang="it-IT" sz="2000" kern="1200">
          <a:solidFill>
            <a:srgbClr val="000000"/>
          </a:solidFill>
          <a:latin typeface="Calibri"/>
        </a:defRPr>
      </a:lvl8pPr>
      <a:lvl9pPr marL="3886200" indent="-228600" algn="l" rtl="0" eaLnBrk="0" fontAlgn="base">
        <a:spcBef>
          <a:spcPts val="500"/>
        </a:spcBef>
        <a:spcAft>
          <a:spcPct val="0"/>
        </a:spcAft>
        <a:buSzPct val="100000"/>
        <a:buFont typeface="Arial" charset="0"/>
        <a:buChar char="»"/>
        <a:defRPr lang="it-IT" sz="2000" kern="1200">
          <a:solidFill>
            <a:srgbClr val="000000"/>
          </a:solidFill>
          <a:latin typeface="Calibri"/>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789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B929635-7B3F-4FF0-B127-AF4C3E5FA131}" type="datetimeFigureOut">
              <a:rPr lang="it-IT"/>
              <a:pPr>
                <a:defRPr/>
              </a:pPr>
              <a:t>30/09/2012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9A0E0054-59B2-45B2-8DDA-A1D7B2AA0A2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5" r:id="rId1"/>
    <p:sldLayoutId id="2147483884" r:id="rId2"/>
    <p:sldLayoutId id="2147483883" r:id="rId3"/>
    <p:sldLayoutId id="2147483882" r:id="rId4"/>
    <p:sldLayoutId id="2147483881" r:id="rId5"/>
    <p:sldLayoutId id="2147483880" r:id="rId6"/>
    <p:sldLayoutId id="2147483879" r:id="rId7"/>
    <p:sldLayoutId id="2147483878" r:id="rId8"/>
    <p:sldLayoutId id="2147483877" r:id="rId9"/>
    <p:sldLayoutId id="2147483876" r:id="rId10"/>
    <p:sldLayoutId id="21474838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017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262859A-62E7-47C1-9B4E-C6C5ACEC219B}" type="datetimeFigureOut">
              <a:rPr lang="it-IT"/>
              <a:pPr>
                <a:defRPr/>
              </a:pPr>
              <a:t>30/09/2012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F42D9AAB-A998-4148-A624-3A83D0DDBF0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246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i="0">
                <a:solidFill>
                  <a:prstClr val="black">
                    <a:tint val="75000"/>
                  </a:prstClr>
                </a:solidFill>
                <a:latin typeface="Calibri"/>
                <a:cs typeface="+mn-cs"/>
              </a:defRPr>
            </a:lvl1pPr>
          </a:lstStyle>
          <a:p>
            <a:pPr>
              <a:defRPr/>
            </a:pPr>
            <a:fld id="{F83A5BA5-F2A5-4271-878A-D168A5C1AFDD}" type="datetimeFigureOut">
              <a:rPr lang="it-IT"/>
              <a:pPr>
                <a:defRPr/>
              </a:pPr>
              <a:t>30/09/2012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i="0">
                <a:solidFill>
                  <a:prstClr val="black">
                    <a:tint val="75000"/>
                  </a:prstClr>
                </a:solidFill>
                <a:latin typeface="Calibri"/>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i="0">
                <a:solidFill>
                  <a:prstClr val="black">
                    <a:tint val="75000"/>
                  </a:prstClr>
                </a:solidFill>
                <a:latin typeface="Calibri"/>
                <a:cs typeface="+mn-cs"/>
              </a:defRPr>
            </a:lvl1pPr>
          </a:lstStyle>
          <a:p>
            <a:pPr>
              <a:defRPr/>
            </a:pPr>
            <a:fld id="{19C6D0C0-F2EC-4E39-8999-960F3BB6DA6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images.google.it/url?source=imgres&amp;ct=tbn&amp;q=http://www.scenaillustrata.com/public/IMG/jpg/de_chirico_fig.1_ritorno_al_castello_ok.jpg&amp;usg=AFQjCNGTm2XjEVPdYtwAcWbptoOD7ujaXA"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28.jpe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6.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2.xml"/><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hyperlink" Target="http://images.google.it/url?source=imgres&amp;ct=tbn&amp;q=http://www.4yougratis.it/clipart/computer/img/Computer.jpg&amp;usg=AFQjCNFX2YsGlcDyiDB8yQIDQH1YHizf9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0825" y="1773238"/>
            <a:ext cx="8562975" cy="1470025"/>
          </a:xfrm>
        </p:spPr>
        <p:txBody>
          <a:bodyPr rtlCol="0">
            <a:normAutofit fontScale="90000"/>
          </a:bodyPr>
          <a:lstStyle/>
          <a:p>
            <a:pPr>
              <a:defRPr/>
            </a:pPr>
            <a:r>
              <a:rPr lang="it-IT" sz="2400" b="1" dirty="0" smtClean="0">
                <a:solidFill>
                  <a:srgbClr val="FFFF00"/>
                </a:solidFill>
                <a:latin typeface="Tahoma" pitchFamily="34" charset="0"/>
                <a:ea typeface="Tahoma" pitchFamily="34" charset="0"/>
                <a:cs typeface="Tahoma" pitchFamily="34" charset="0"/>
              </a:rPr>
              <a:t/>
            </a:r>
            <a:br>
              <a:rPr lang="it-IT" sz="2400" b="1" dirty="0" smtClean="0">
                <a:solidFill>
                  <a:srgbClr val="FFFF00"/>
                </a:solidFill>
                <a:latin typeface="Tahoma" pitchFamily="34" charset="0"/>
                <a:ea typeface="Tahoma" pitchFamily="34" charset="0"/>
                <a:cs typeface="Tahoma" pitchFamily="34" charset="0"/>
              </a:rPr>
            </a:br>
            <a:r>
              <a:rPr lang="it-IT" sz="2400" b="1" dirty="0" smtClean="0">
                <a:solidFill>
                  <a:srgbClr val="FFFF00"/>
                </a:solidFill>
                <a:latin typeface="Tahoma" pitchFamily="34" charset="0"/>
                <a:ea typeface="Tahoma" pitchFamily="34" charset="0"/>
                <a:cs typeface="Tahoma" pitchFamily="34" charset="0"/>
              </a:rPr>
              <a:t/>
            </a:r>
            <a:br>
              <a:rPr lang="it-IT" sz="2400" b="1" dirty="0" smtClean="0">
                <a:solidFill>
                  <a:srgbClr val="FFFF00"/>
                </a:solidFill>
                <a:latin typeface="Tahoma" pitchFamily="34" charset="0"/>
                <a:ea typeface="Tahoma" pitchFamily="34" charset="0"/>
                <a:cs typeface="Tahoma" pitchFamily="34" charset="0"/>
              </a:rPr>
            </a:br>
            <a:r>
              <a:rPr lang="it-IT" sz="2400" b="1" dirty="0" smtClean="0">
                <a:solidFill>
                  <a:srgbClr val="FFFF00"/>
                </a:solidFill>
                <a:latin typeface="Tahoma" pitchFamily="34" charset="0"/>
                <a:ea typeface="Tahoma" pitchFamily="34" charset="0"/>
                <a:cs typeface="Tahoma" pitchFamily="34" charset="0"/>
              </a:rPr>
              <a:t/>
            </a:r>
            <a:br>
              <a:rPr lang="it-IT" sz="2400" b="1" dirty="0" smtClean="0">
                <a:solidFill>
                  <a:srgbClr val="FFFF00"/>
                </a:solidFill>
                <a:latin typeface="Tahoma" pitchFamily="34" charset="0"/>
                <a:ea typeface="Tahoma" pitchFamily="34" charset="0"/>
                <a:cs typeface="Tahoma" pitchFamily="34" charset="0"/>
              </a:rPr>
            </a:br>
            <a:r>
              <a:rPr lang="it-IT" sz="2400" b="1" dirty="0">
                <a:solidFill>
                  <a:srgbClr val="FFFF00"/>
                </a:solidFill>
                <a:latin typeface="Tahoma" pitchFamily="34" charset="0"/>
                <a:ea typeface="Tahoma" pitchFamily="34" charset="0"/>
                <a:cs typeface="Tahoma" pitchFamily="34" charset="0"/>
              </a:rPr>
              <a:t/>
            </a:r>
            <a:br>
              <a:rPr lang="it-IT" sz="2400" b="1" dirty="0">
                <a:solidFill>
                  <a:srgbClr val="FFFF00"/>
                </a:solidFill>
                <a:latin typeface="Tahoma" pitchFamily="34" charset="0"/>
                <a:ea typeface="Tahoma" pitchFamily="34" charset="0"/>
                <a:cs typeface="Tahoma" pitchFamily="34" charset="0"/>
              </a:rPr>
            </a:br>
            <a:r>
              <a:rPr lang="it-IT" sz="2400" b="1" dirty="0" smtClean="0">
                <a:solidFill>
                  <a:srgbClr val="FFFF00"/>
                </a:solidFill>
                <a:latin typeface="Tahoma" pitchFamily="34" charset="0"/>
                <a:ea typeface="Tahoma" pitchFamily="34" charset="0"/>
                <a:cs typeface="Tahoma" pitchFamily="34" charset="0"/>
              </a:rPr>
              <a:t/>
            </a:r>
            <a:br>
              <a:rPr lang="it-IT" sz="2400" b="1" dirty="0" smtClean="0">
                <a:solidFill>
                  <a:srgbClr val="FFFF00"/>
                </a:solidFill>
                <a:latin typeface="Tahoma" pitchFamily="34" charset="0"/>
                <a:ea typeface="Tahoma" pitchFamily="34" charset="0"/>
                <a:cs typeface="Tahoma" pitchFamily="34" charset="0"/>
              </a:rPr>
            </a:br>
            <a:r>
              <a:rPr lang="it-IT" sz="2400" b="1" dirty="0">
                <a:solidFill>
                  <a:srgbClr val="FFFF00"/>
                </a:solidFill>
                <a:latin typeface="Tahoma" pitchFamily="34" charset="0"/>
                <a:ea typeface="Tahoma" pitchFamily="34" charset="0"/>
                <a:cs typeface="Tahoma" pitchFamily="34" charset="0"/>
              </a:rPr>
              <a:t/>
            </a:r>
            <a:br>
              <a:rPr lang="it-IT" sz="2400" b="1" dirty="0">
                <a:solidFill>
                  <a:srgbClr val="FFFF00"/>
                </a:solidFill>
                <a:latin typeface="Tahoma" pitchFamily="34" charset="0"/>
                <a:ea typeface="Tahoma" pitchFamily="34" charset="0"/>
                <a:cs typeface="Tahoma" pitchFamily="34" charset="0"/>
              </a:rPr>
            </a:br>
            <a:r>
              <a:rPr lang="it-IT" sz="2700" b="1" dirty="0" smtClean="0">
                <a:solidFill>
                  <a:schemeClr val="tx2"/>
                </a:solidFill>
                <a:latin typeface="Tahoma" pitchFamily="34" charset="0"/>
                <a:ea typeface="Tahoma" pitchFamily="34" charset="0"/>
                <a:cs typeface="Tahoma" pitchFamily="34" charset="0"/>
              </a:rPr>
              <a:t>CENTRO CONGRESSI BATTÙ  </a:t>
            </a:r>
            <a:br>
              <a:rPr lang="it-IT" sz="2700" b="1" dirty="0" smtClean="0">
                <a:solidFill>
                  <a:schemeClr val="tx2"/>
                </a:solidFill>
                <a:latin typeface="Tahoma" pitchFamily="34" charset="0"/>
                <a:ea typeface="Tahoma" pitchFamily="34" charset="0"/>
                <a:cs typeface="Tahoma" pitchFamily="34" charset="0"/>
              </a:rPr>
            </a:br>
            <a:r>
              <a:rPr lang="it-IT" sz="1800" b="1" dirty="0" smtClean="0">
                <a:solidFill>
                  <a:schemeClr val="tx2"/>
                </a:solidFill>
                <a:latin typeface="Tahoma" pitchFamily="34" charset="0"/>
                <a:ea typeface="Tahoma" pitchFamily="34" charset="0"/>
                <a:cs typeface="Tahoma" pitchFamily="34" charset="0"/>
              </a:rPr>
              <a:t>VIGEVANO</a:t>
            </a:r>
            <a:r>
              <a:rPr lang="it-IT" sz="2700" b="1" dirty="0" smtClean="0">
                <a:solidFill>
                  <a:schemeClr val="tx2"/>
                </a:solidFill>
                <a:latin typeface="Tahoma" pitchFamily="34" charset="0"/>
                <a:ea typeface="Tahoma" pitchFamily="34" charset="0"/>
                <a:cs typeface="Tahoma" pitchFamily="34" charset="0"/>
              </a:rPr>
              <a:t/>
            </a:r>
            <a:br>
              <a:rPr lang="it-IT" sz="2700" b="1" dirty="0" smtClean="0">
                <a:solidFill>
                  <a:schemeClr val="tx2"/>
                </a:solidFill>
                <a:latin typeface="Tahoma" pitchFamily="34" charset="0"/>
                <a:ea typeface="Tahoma" pitchFamily="34" charset="0"/>
                <a:cs typeface="Tahoma" pitchFamily="34" charset="0"/>
              </a:rPr>
            </a:br>
            <a:r>
              <a:rPr lang="it-IT" sz="2400" b="1" dirty="0" smtClean="0">
                <a:solidFill>
                  <a:schemeClr val="tx2"/>
                </a:solidFill>
                <a:latin typeface="Tahoma" pitchFamily="34" charset="0"/>
                <a:ea typeface="Tahoma" pitchFamily="34" charset="0"/>
                <a:cs typeface="Tahoma" pitchFamily="34" charset="0"/>
              </a:rPr>
              <a:t/>
            </a:r>
            <a:br>
              <a:rPr lang="it-IT" sz="2400" b="1" dirty="0" smtClean="0">
                <a:solidFill>
                  <a:schemeClr val="tx2"/>
                </a:solidFill>
                <a:latin typeface="Tahoma" pitchFamily="34" charset="0"/>
                <a:ea typeface="Tahoma" pitchFamily="34" charset="0"/>
                <a:cs typeface="Tahoma" pitchFamily="34" charset="0"/>
              </a:rPr>
            </a:br>
            <a:r>
              <a:rPr lang="it-IT" sz="2400" b="1" dirty="0" smtClean="0">
                <a:solidFill>
                  <a:schemeClr val="tx2"/>
                </a:solidFill>
                <a:latin typeface="Tahoma" pitchFamily="34" charset="0"/>
                <a:ea typeface="Tahoma" pitchFamily="34" charset="0"/>
                <a:cs typeface="Tahoma" pitchFamily="34" charset="0"/>
              </a:rPr>
              <a:t/>
            </a:r>
            <a:br>
              <a:rPr lang="it-IT" sz="2400" b="1" dirty="0" smtClean="0">
                <a:solidFill>
                  <a:schemeClr val="tx2"/>
                </a:solidFill>
                <a:latin typeface="Tahoma" pitchFamily="34" charset="0"/>
                <a:ea typeface="Tahoma" pitchFamily="34" charset="0"/>
                <a:cs typeface="Tahoma" pitchFamily="34" charset="0"/>
              </a:rPr>
            </a:br>
            <a:r>
              <a:rPr lang="it-IT" sz="3600" b="1" dirty="0">
                <a:solidFill>
                  <a:schemeClr val="tx2"/>
                </a:solidFill>
                <a:latin typeface="Tahoma" pitchFamily="34" charset="0"/>
                <a:ea typeface="+mn-ea"/>
                <a:cs typeface="+mn-cs"/>
              </a:rPr>
              <a:t>DIFFERENZE DI </a:t>
            </a:r>
            <a:r>
              <a:rPr lang="it-IT" sz="3600" b="1" dirty="0" smtClean="0">
                <a:solidFill>
                  <a:schemeClr val="tx2"/>
                </a:solidFill>
                <a:latin typeface="Tahoma" pitchFamily="34" charset="0"/>
                <a:ea typeface="+mn-ea"/>
                <a:cs typeface="+mn-cs"/>
              </a:rPr>
              <a:t>GENERE AL FEMMINILE</a:t>
            </a:r>
            <a:r>
              <a:rPr lang="it-IT" sz="3600" b="1" dirty="0">
                <a:solidFill>
                  <a:schemeClr val="tx2"/>
                </a:solidFill>
                <a:latin typeface="Tahoma" pitchFamily="34" charset="0"/>
                <a:ea typeface="+mn-ea"/>
                <a:cs typeface="+mn-cs"/>
              </a:rPr>
              <a:t/>
            </a:r>
            <a:br>
              <a:rPr lang="it-IT" sz="3600" b="1" dirty="0">
                <a:solidFill>
                  <a:schemeClr val="tx2"/>
                </a:solidFill>
                <a:latin typeface="Tahoma" pitchFamily="34" charset="0"/>
                <a:ea typeface="+mn-ea"/>
                <a:cs typeface="+mn-cs"/>
              </a:rPr>
            </a:br>
            <a:r>
              <a:rPr lang="it-IT" sz="2700" b="1" dirty="0" smtClean="0">
                <a:solidFill>
                  <a:schemeClr val="tx2"/>
                </a:solidFill>
                <a:latin typeface="Tahoma" pitchFamily="34" charset="0"/>
                <a:ea typeface="Tahoma" pitchFamily="34" charset="0"/>
                <a:cs typeface="Tahoma" pitchFamily="34" charset="0"/>
              </a:rPr>
              <a:t>Tra natura e cultura</a:t>
            </a:r>
            <a:br>
              <a:rPr lang="it-IT" sz="2700" b="1" dirty="0" smtClean="0">
                <a:solidFill>
                  <a:schemeClr val="tx2"/>
                </a:solidFill>
                <a:latin typeface="Tahoma" pitchFamily="34" charset="0"/>
                <a:ea typeface="Tahoma" pitchFamily="34" charset="0"/>
                <a:cs typeface="Tahoma" pitchFamily="34" charset="0"/>
              </a:rPr>
            </a:br>
            <a:r>
              <a:rPr lang="it-IT" sz="2000" b="1" dirty="0" smtClean="0">
                <a:solidFill>
                  <a:schemeClr val="tx2"/>
                </a:solidFill>
                <a:latin typeface="Tahoma" pitchFamily="34" charset="0"/>
                <a:ea typeface="Tahoma" pitchFamily="34" charset="0"/>
                <a:cs typeface="Tahoma" pitchFamily="34" charset="0"/>
              </a:rPr>
              <a:t/>
            </a:r>
            <a:br>
              <a:rPr lang="it-IT" sz="2000" b="1" dirty="0" smtClean="0">
                <a:solidFill>
                  <a:schemeClr val="tx2"/>
                </a:solidFill>
                <a:latin typeface="Tahoma" pitchFamily="34" charset="0"/>
                <a:ea typeface="Tahoma" pitchFamily="34" charset="0"/>
                <a:cs typeface="Tahoma" pitchFamily="34" charset="0"/>
              </a:rPr>
            </a:br>
            <a:r>
              <a:rPr lang="it-IT" sz="2000" b="1" dirty="0" smtClean="0">
                <a:solidFill>
                  <a:schemeClr val="tx2"/>
                </a:solidFill>
                <a:latin typeface="Tahoma" pitchFamily="34" charset="0"/>
                <a:ea typeface="Tahoma" pitchFamily="34" charset="0"/>
                <a:cs typeface="Tahoma" pitchFamily="34" charset="0"/>
              </a:rPr>
              <a:t/>
            </a:r>
            <a:br>
              <a:rPr lang="it-IT" sz="2000" b="1" dirty="0" smtClean="0">
                <a:solidFill>
                  <a:schemeClr val="tx2"/>
                </a:solidFill>
                <a:latin typeface="Tahoma" pitchFamily="34" charset="0"/>
                <a:ea typeface="Tahoma" pitchFamily="34" charset="0"/>
                <a:cs typeface="Tahoma" pitchFamily="34" charset="0"/>
              </a:rPr>
            </a:br>
            <a:r>
              <a:rPr lang="it-IT" sz="2000" b="1" dirty="0">
                <a:solidFill>
                  <a:schemeClr val="tx2"/>
                </a:solidFill>
                <a:latin typeface="Tahoma" pitchFamily="34" charset="0"/>
                <a:ea typeface="Tahoma" pitchFamily="34" charset="0"/>
                <a:cs typeface="Tahoma" pitchFamily="34" charset="0"/>
              </a:rPr>
              <a:t/>
            </a:r>
            <a:br>
              <a:rPr lang="it-IT" sz="2000" b="1" dirty="0">
                <a:solidFill>
                  <a:schemeClr val="tx2"/>
                </a:solidFill>
                <a:latin typeface="Tahoma" pitchFamily="34" charset="0"/>
                <a:ea typeface="Tahoma" pitchFamily="34" charset="0"/>
                <a:cs typeface="Tahoma" pitchFamily="34" charset="0"/>
              </a:rPr>
            </a:br>
            <a:r>
              <a:rPr lang="it-IT" sz="2400" b="1" dirty="0">
                <a:solidFill>
                  <a:schemeClr val="tx2"/>
                </a:solidFill>
                <a:latin typeface="Tahoma" pitchFamily="34" charset="0"/>
                <a:ea typeface="Tahoma" pitchFamily="34" charset="0"/>
                <a:cs typeface="Tahoma" pitchFamily="34" charset="0"/>
              </a:rPr>
              <a:t/>
            </a:r>
            <a:br>
              <a:rPr lang="it-IT" sz="2400" b="1" dirty="0">
                <a:solidFill>
                  <a:schemeClr val="tx2"/>
                </a:solidFill>
                <a:latin typeface="Tahoma" pitchFamily="34" charset="0"/>
                <a:ea typeface="Tahoma" pitchFamily="34" charset="0"/>
                <a:cs typeface="Tahoma" pitchFamily="34" charset="0"/>
              </a:rPr>
            </a:br>
            <a:endParaRPr lang="it-IT" dirty="0">
              <a:solidFill>
                <a:schemeClr val="tx2"/>
              </a:solidFill>
              <a:latin typeface="Tahoma" pitchFamily="34" charset="0"/>
              <a:ea typeface="Tahoma" pitchFamily="34" charset="0"/>
              <a:cs typeface="Tahoma" pitchFamily="34" charset="0"/>
            </a:endParaRPr>
          </a:p>
        </p:txBody>
      </p:sp>
      <p:sp>
        <p:nvSpPr>
          <p:cNvPr id="3" name="Sottotitolo 2"/>
          <p:cNvSpPr>
            <a:spLocks noGrp="1"/>
          </p:cNvSpPr>
          <p:nvPr>
            <p:ph type="subTitle" idx="1"/>
          </p:nvPr>
        </p:nvSpPr>
        <p:spPr>
          <a:xfrm>
            <a:off x="107950" y="4149725"/>
            <a:ext cx="9144000" cy="1752600"/>
          </a:xfrm>
        </p:spPr>
        <p:txBody>
          <a:bodyPr rtlCol="0">
            <a:normAutofit fontScale="92500"/>
          </a:bodyPr>
          <a:lstStyle/>
          <a:p>
            <a:pPr algn="l" fontAlgn="auto">
              <a:lnSpc>
                <a:spcPct val="150000"/>
              </a:lnSpc>
              <a:spcAft>
                <a:spcPts val="0"/>
              </a:spcAft>
              <a:buFont typeface="Arial" pitchFamily="34" charset="0"/>
              <a:buNone/>
              <a:defRPr/>
            </a:pPr>
            <a:r>
              <a:rPr lang="it-IT" sz="2400" dirty="0" smtClean="0">
                <a:solidFill>
                  <a:schemeClr val="tx2"/>
                </a:solidFill>
                <a:latin typeface="Tahoma" pitchFamily="34" charset="0"/>
                <a:ea typeface="Tahoma" pitchFamily="34" charset="0"/>
                <a:cs typeface="Tahoma" pitchFamily="34" charset="0"/>
              </a:rPr>
              <a:t>1. IPAZIA: UNA SCIENZIATA DEL IV SECOLO (Agorà), </a:t>
            </a:r>
            <a:r>
              <a:rPr lang="it-IT" sz="2400" i="1" dirty="0" smtClean="0">
                <a:solidFill>
                  <a:schemeClr val="tx2"/>
                </a:solidFill>
                <a:latin typeface="Tahoma" pitchFamily="34" charset="0"/>
                <a:ea typeface="Tahoma" pitchFamily="34" charset="0"/>
                <a:cs typeface="Tahoma" pitchFamily="34" charset="0"/>
              </a:rPr>
              <a:t>giugno </a:t>
            </a:r>
            <a:r>
              <a:rPr lang="it-IT" sz="2400" i="1" dirty="0">
                <a:solidFill>
                  <a:schemeClr val="tx2"/>
                </a:solidFill>
                <a:latin typeface="Tahoma" pitchFamily="34" charset="0"/>
                <a:ea typeface="Tahoma" pitchFamily="34" charset="0"/>
                <a:cs typeface="Tahoma" pitchFamily="34" charset="0"/>
              </a:rPr>
              <a:t>2010</a:t>
            </a:r>
          </a:p>
          <a:p>
            <a:pPr algn="l" fontAlgn="auto">
              <a:lnSpc>
                <a:spcPct val="150000"/>
              </a:lnSpc>
              <a:spcAft>
                <a:spcPts val="0"/>
              </a:spcAft>
              <a:buFont typeface="Arial" pitchFamily="34" charset="0"/>
              <a:buNone/>
              <a:defRPr/>
            </a:pPr>
            <a:r>
              <a:rPr lang="it-IT" sz="2400" dirty="0" smtClean="0">
                <a:solidFill>
                  <a:schemeClr val="tx2"/>
                </a:solidFill>
                <a:latin typeface="Tahoma" pitchFamily="34" charset="0"/>
                <a:ea typeface="Tahoma" pitchFamily="34" charset="0"/>
                <a:cs typeface="Tahoma" pitchFamily="34" charset="0"/>
              </a:rPr>
              <a:t>2. IL VOLTO FEMMINILE DI DIO (Dio Padre - Dio Madre), </a:t>
            </a:r>
            <a:r>
              <a:rPr lang="it-IT" sz="2400" i="1" dirty="0" smtClean="0">
                <a:solidFill>
                  <a:schemeClr val="tx2"/>
                </a:solidFill>
                <a:latin typeface="Tahoma" pitchFamily="34" charset="0"/>
                <a:ea typeface="Tahoma" pitchFamily="34" charset="0"/>
                <a:cs typeface="Tahoma" pitchFamily="34" charset="0"/>
              </a:rPr>
              <a:t>giugno 2011 </a:t>
            </a:r>
          </a:p>
          <a:p>
            <a:pPr algn="l" fontAlgn="auto">
              <a:lnSpc>
                <a:spcPct val="150000"/>
              </a:lnSpc>
              <a:spcAft>
                <a:spcPts val="0"/>
              </a:spcAft>
              <a:buFont typeface="Arial" pitchFamily="34" charset="0"/>
              <a:buNone/>
              <a:defRPr/>
            </a:pPr>
            <a:r>
              <a:rPr lang="it-IT" sz="2400" dirty="0" smtClean="0">
                <a:solidFill>
                  <a:srgbClr val="FF0000"/>
                </a:solidFill>
                <a:latin typeface="Tahoma" pitchFamily="34" charset="0"/>
                <a:ea typeface="Tahoma" pitchFamily="34" charset="0"/>
                <a:cs typeface="Tahoma" pitchFamily="34" charset="0"/>
              </a:rPr>
              <a:t>3. ARTE E CERVELLO, </a:t>
            </a:r>
            <a:r>
              <a:rPr lang="it-IT" sz="2400" i="1" dirty="0" smtClean="0">
                <a:solidFill>
                  <a:srgbClr val="FF0000"/>
                </a:solidFill>
                <a:latin typeface="Tahoma" pitchFamily="34" charset="0"/>
                <a:ea typeface="Tahoma" pitchFamily="34" charset="0"/>
                <a:cs typeface="Tahoma" pitchFamily="34" charset="0"/>
              </a:rPr>
              <a:t>settembre 2012</a:t>
            </a:r>
            <a:endParaRPr lang="it-IT" sz="2400" i="1" dirty="0">
              <a:solidFill>
                <a:srgbClr val="FF0000"/>
              </a:solidFill>
              <a:latin typeface="Tahoma" pitchFamily="34" charset="0"/>
              <a:ea typeface="Tahoma" pitchFamily="34" charset="0"/>
              <a:cs typeface="Tahoma" pitchFamily="34" charset="0"/>
            </a:endParaRPr>
          </a:p>
          <a:p>
            <a:pPr algn="l" fontAlgn="auto">
              <a:spcAft>
                <a:spcPts val="0"/>
              </a:spcAft>
              <a:buFont typeface="Arial" pitchFamily="34" charset="0"/>
              <a:buNone/>
              <a:defRPr/>
            </a:pPr>
            <a:endParaRPr lang="it-IT" sz="2400" i="1" dirty="0">
              <a:solidFill>
                <a:srgbClr val="FFFF00"/>
              </a:solidFill>
              <a:latin typeface="Tahoma" pitchFamily="34" charset="0"/>
              <a:ea typeface="Tahoma" pitchFamily="34" charset="0"/>
              <a:cs typeface="Tahoma" pitchFamily="34" charset="0"/>
            </a:endParaRPr>
          </a:p>
        </p:txBody>
      </p:sp>
      <p:sp>
        <p:nvSpPr>
          <p:cNvPr id="76804" name="CasellaDiTesto 3"/>
          <p:cNvSpPr txBox="1">
            <a:spLocks noChangeArrowheads="1"/>
          </p:cNvSpPr>
          <p:nvPr/>
        </p:nvSpPr>
        <p:spPr bwMode="auto">
          <a:xfrm>
            <a:off x="0" y="7938"/>
            <a:ext cx="1039813" cy="307975"/>
          </a:xfrm>
          <a:prstGeom prst="rect">
            <a:avLst/>
          </a:prstGeom>
          <a:noFill/>
          <a:ln w="9525">
            <a:noFill/>
            <a:miter lim="800000"/>
            <a:headEnd/>
            <a:tailEnd/>
          </a:ln>
        </p:spPr>
        <p:txBody>
          <a:bodyPr wrap="none">
            <a:spAutoFit/>
          </a:bodyPr>
          <a:lstStyle/>
          <a:p>
            <a:r>
              <a:rPr lang="it-IT" sz="1400" i="1">
                <a:solidFill>
                  <a:schemeClr val="tx2"/>
                </a:solidFill>
                <a:latin typeface="Calibri" pitchFamily="34" charset="0"/>
              </a:rPr>
              <a:t>Battù, 2012</a:t>
            </a:r>
          </a:p>
        </p:txBody>
      </p:sp>
      <p:pic>
        <p:nvPicPr>
          <p:cNvPr id="76805" name="Picture 2"/>
          <p:cNvPicPr>
            <a:picLocks noChangeAspect="1" noChangeArrowheads="1"/>
          </p:cNvPicPr>
          <p:nvPr/>
        </p:nvPicPr>
        <p:blipFill>
          <a:blip r:embed="rId3"/>
          <a:srcRect t="10255" r="15181" b="43336"/>
          <a:stretch>
            <a:fillRect/>
          </a:stretch>
        </p:blipFill>
        <p:spPr bwMode="auto">
          <a:xfrm>
            <a:off x="3763963" y="101600"/>
            <a:ext cx="1384300" cy="13096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3"/>
          <a:srcRect/>
          <a:stretch>
            <a:fillRect/>
          </a:stretch>
        </p:blipFill>
        <p:spPr bwMode="auto">
          <a:xfrm>
            <a:off x="755650" y="1574800"/>
            <a:ext cx="1539875" cy="1798638"/>
          </a:xfrm>
          <a:prstGeom prst="rect">
            <a:avLst/>
          </a:prstGeom>
          <a:noFill/>
          <a:ln w="9525">
            <a:noFill/>
            <a:miter lim="800000"/>
            <a:headEnd/>
            <a:tailEnd/>
          </a:ln>
        </p:spPr>
      </p:pic>
      <p:sp>
        <p:nvSpPr>
          <p:cNvPr id="95234" name="Text Box 7"/>
          <p:cNvSpPr txBox="1">
            <a:spLocks noChangeArrowheads="1"/>
          </p:cNvSpPr>
          <p:nvPr/>
        </p:nvSpPr>
        <p:spPr bwMode="auto">
          <a:xfrm>
            <a:off x="269875" y="3444875"/>
            <a:ext cx="2511425" cy="584200"/>
          </a:xfrm>
          <a:prstGeom prst="rect">
            <a:avLst/>
          </a:prstGeom>
          <a:noFill/>
          <a:ln w="9525">
            <a:noFill/>
            <a:miter lim="800000"/>
            <a:headEnd/>
            <a:tailEnd/>
          </a:ln>
        </p:spPr>
        <p:txBody>
          <a:bodyPr wrap="none">
            <a:spAutoFit/>
          </a:bodyPr>
          <a:lstStyle/>
          <a:p>
            <a:r>
              <a:rPr lang="it-IT" sz="1400" i="1">
                <a:solidFill>
                  <a:srgbClr val="336699"/>
                </a:solidFill>
              </a:rPr>
              <a:t>Io dinamico (Russolo, 1913) </a:t>
            </a:r>
            <a:r>
              <a:rPr lang="it-IT" sz="1400" b="1">
                <a:solidFill>
                  <a:srgbClr val="336699"/>
                </a:solidFill>
              </a:rPr>
              <a:t> </a:t>
            </a:r>
          </a:p>
          <a:p>
            <a:endParaRPr lang="it-IT" b="1">
              <a:solidFill>
                <a:srgbClr val="336699"/>
              </a:solidFill>
            </a:endParaRPr>
          </a:p>
        </p:txBody>
      </p:sp>
      <p:sp>
        <p:nvSpPr>
          <p:cNvPr id="95235" name="Rettangolo 1"/>
          <p:cNvSpPr>
            <a:spLocks noChangeArrowheads="1"/>
          </p:cNvSpPr>
          <p:nvPr/>
        </p:nvSpPr>
        <p:spPr bwMode="auto">
          <a:xfrm>
            <a:off x="5651500" y="3074988"/>
            <a:ext cx="3052763" cy="369887"/>
          </a:xfrm>
          <a:prstGeom prst="rect">
            <a:avLst/>
          </a:prstGeom>
          <a:noFill/>
          <a:ln w="9525">
            <a:noFill/>
            <a:miter lim="800000"/>
            <a:headEnd/>
            <a:tailEnd/>
          </a:ln>
        </p:spPr>
        <p:txBody>
          <a:bodyPr>
            <a:spAutoFit/>
          </a:bodyPr>
          <a:lstStyle/>
          <a:p>
            <a:r>
              <a:rPr lang="it-IT">
                <a:solidFill>
                  <a:srgbClr val="336699"/>
                </a:solidFill>
                <a:latin typeface="Calibri" pitchFamily="34" charset="0"/>
              </a:rPr>
              <a:t>Fisica del nulla (Novello, 2011) </a:t>
            </a:r>
          </a:p>
        </p:txBody>
      </p:sp>
      <p:sp>
        <p:nvSpPr>
          <p:cNvPr id="95236" name="CasellaDiTesto 1"/>
          <p:cNvSpPr txBox="1">
            <a:spLocks noChangeArrowheads="1"/>
          </p:cNvSpPr>
          <p:nvPr/>
        </p:nvSpPr>
        <p:spPr bwMode="auto">
          <a:xfrm>
            <a:off x="2320925" y="1635125"/>
            <a:ext cx="6381750" cy="1323975"/>
          </a:xfrm>
          <a:prstGeom prst="rect">
            <a:avLst/>
          </a:prstGeom>
          <a:noFill/>
          <a:ln w="9525">
            <a:noFill/>
            <a:miter lim="800000"/>
            <a:headEnd/>
            <a:tailEnd/>
          </a:ln>
        </p:spPr>
        <p:txBody>
          <a:bodyPr>
            <a:spAutoFit/>
          </a:bodyPr>
          <a:lstStyle/>
          <a:p>
            <a:r>
              <a:rPr lang="it-IT" sz="1600" b="1" i="1">
                <a:solidFill>
                  <a:srgbClr val="FF0000"/>
                </a:solidFill>
              </a:rPr>
              <a:t>La metafisica e il futurismo</a:t>
            </a:r>
            <a:r>
              <a:rPr lang="it-IT" sz="1600" b="1" i="1">
                <a:solidFill>
                  <a:srgbClr val="336699"/>
                </a:solidFill>
              </a:rPr>
              <a:t>, </a:t>
            </a:r>
          </a:p>
          <a:p>
            <a:pPr algn="r"/>
            <a:r>
              <a:rPr lang="it-IT" sz="1600" b="1" i="1">
                <a:solidFill>
                  <a:srgbClr val="336699"/>
                </a:solidFill>
              </a:rPr>
              <a:t>in un’immagine neuroquantistica di movimento </a:t>
            </a:r>
          </a:p>
          <a:p>
            <a:pPr algn="r"/>
            <a:r>
              <a:rPr lang="it-IT" sz="1600" b="1" i="1">
                <a:solidFill>
                  <a:srgbClr val="336699"/>
                </a:solidFill>
              </a:rPr>
              <a:t>caotico di particelle cosmiche di dimensioni nanometriche, </a:t>
            </a:r>
          </a:p>
          <a:p>
            <a:pPr algn="r"/>
            <a:r>
              <a:rPr lang="it-IT" sz="1600" b="1" i="1">
                <a:solidFill>
                  <a:srgbClr val="336699"/>
                </a:solidFill>
              </a:rPr>
              <a:t>potrebbe portare informazioni preziose </a:t>
            </a:r>
          </a:p>
          <a:p>
            <a:pPr algn="r"/>
            <a:r>
              <a:rPr lang="it-IT" sz="1600" b="1" i="1">
                <a:solidFill>
                  <a:srgbClr val="336699"/>
                </a:solidFill>
              </a:rPr>
              <a:t>	sulla creatività neuronale (</a:t>
            </a:r>
            <a:r>
              <a:rPr lang="it-IT" sz="1600" b="1" i="1">
                <a:solidFill>
                  <a:srgbClr val="FF0000"/>
                </a:solidFill>
              </a:rPr>
              <a:t>darwinismo neurale</a:t>
            </a:r>
            <a:r>
              <a:rPr lang="it-IT" sz="1600" b="1" i="1">
                <a:solidFill>
                  <a:srgbClr val="336699"/>
                </a:solidFill>
              </a:rPr>
              <a:t>).</a:t>
            </a:r>
          </a:p>
        </p:txBody>
      </p:sp>
      <p:sp>
        <p:nvSpPr>
          <p:cNvPr id="95237" name="Rettangolo 3"/>
          <p:cNvSpPr>
            <a:spLocks noChangeArrowheads="1"/>
          </p:cNvSpPr>
          <p:nvPr/>
        </p:nvSpPr>
        <p:spPr bwMode="auto">
          <a:xfrm flipH="1">
            <a:off x="512763" y="161925"/>
            <a:ext cx="8189912" cy="984250"/>
          </a:xfrm>
          <a:prstGeom prst="rect">
            <a:avLst/>
          </a:prstGeom>
          <a:noFill/>
          <a:ln w="38100">
            <a:noFill/>
            <a:miter lim="800000"/>
            <a:headEnd/>
            <a:tailEnd/>
          </a:ln>
        </p:spPr>
        <p:txBody>
          <a:bodyPr>
            <a:spAutoFit/>
          </a:bodyPr>
          <a:lstStyle/>
          <a:p>
            <a:pPr algn="ctr"/>
            <a:r>
              <a:rPr lang="it-IT" sz="2400" b="1">
                <a:solidFill>
                  <a:srgbClr val="336699"/>
                </a:solidFill>
                <a:latin typeface="Tahoma" pitchFamily="34" charset="0"/>
                <a:cs typeface="Tahoma" pitchFamily="34" charset="0"/>
              </a:rPr>
              <a:t>ESPERIENZE ARTISTICHE IN PRIMA PERSONA</a:t>
            </a:r>
          </a:p>
          <a:p>
            <a:pPr algn="ctr"/>
            <a:r>
              <a:rPr lang="it-IT" sz="2400" b="1">
                <a:solidFill>
                  <a:srgbClr val="336699"/>
                </a:solidFill>
                <a:latin typeface="Tahoma" pitchFamily="34" charset="0"/>
                <a:cs typeface="Tahoma" pitchFamily="34" charset="0"/>
              </a:rPr>
              <a:t>ED OCCHI DELLA MENTE</a:t>
            </a:r>
          </a:p>
          <a:p>
            <a:pPr algn="ctr"/>
            <a:endParaRPr lang="it-IT" sz="1000" b="1">
              <a:solidFill>
                <a:srgbClr val="336699"/>
              </a:solidFill>
              <a:latin typeface="Tahoma" pitchFamily="34" charset="0"/>
              <a:cs typeface="Tahoma" pitchFamily="34" charset="0"/>
            </a:endParaRPr>
          </a:p>
        </p:txBody>
      </p:sp>
      <p:pic>
        <p:nvPicPr>
          <p:cNvPr id="95238" name="Picture 2"/>
          <p:cNvPicPr>
            <a:picLocks noChangeAspect="1" noChangeArrowheads="1"/>
          </p:cNvPicPr>
          <p:nvPr/>
        </p:nvPicPr>
        <p:blipFill>
          <a:blip r:embed="rId4"/>
          <a:srcRect/>
          <a:stretch>
            <a:fillRect/>
          </a:stretch>
        </p:blipFill>
        <p:spPr bwMode="auto">
          <a:xfrm>
            <a:off x="3825875" y="3641725"/>
            <a:ext cx="1604963" cy="2152650"/>
          </a:xfrm>
          <a:prstGeom prst="rect">
            <a:avLst/>
          </a:prstGeom>
          <a:noFill/>
          <a:ln w="9525">
            <a:noFill/>
            <a:miter lim="800000"/>
            <a:headEnd/>
            <a:tailEnd/>
          </a:ln>
        </p:spPr>
      </p:pic>
      <p:pic>
        <p:nvPicPr>
          <p:cNvPr id="95239" name="Picture 7"/>
          <p:cNvPicPr>
            <a:picLocks noChangeAspect="1" noChangeArrowheads="1"/>
          </p:cNvPicPr>
          <p:nvPr/>
        </p:nvPicPr>
        <p:blipFill>
          <a:blip r:embed="rId5"/>
          <a:srcRect/>
          <a:stretch>
            <a:fillRect/>
          </a:stretch>
        </p:blipFill>
        <p:spPr bwMode="auto">
          <a:xfrm>
            <a:off x="984250" y="4102100"/>
            <a:ext cx="1595438" cy="2149475"/>
          </a:xfrm>
          <a:prstGeom prst="rect">
            <a:avLst/>
          </a:prstGeom>
          <a:noFill/>
          <a:ln w="9525">
            <a:noFill/>
            <a:miter lim="800000"/>
            <a:headEnd/>
            <a:tailEnd/>
          </a:ln>
        </p:spPr>
      </p:pic>
      <p:sp>
        <p:nvSpPr>
          <p:cNvPr id="95240" name="Text Box 7"/>
          <p:cNvSpPr txBox="1">
            <a:spLocks noChangeArrowheads="1"/>
          </p:cNvSpPr>
          <p:nvPr/>
        </p:nvSpPr>
        <p:spPr bwMode="auto">
          <a:xfrm>
            <a:off x="581025" y="6376988"/>
            <a:ext cx="2955925" cy="584200"/>
          </a:xfrm>
          <a:prstGeom prst="rect">
            <a:avLst/>
          </a:prstGeom>
          <a:noFill/>
          <a:ln w="9525">
            <a:noFill/>
            <a:miter lim="800000"/>
            <a:headEnd/>
            <a:tailEnd/>
          </a:ln>
        </p:spPr>
        <p:txBody>
          <a:bodyPr>
            <a:spAutoFit/>
          </a:bodyPr>
          <a:lstStyle/>
          <a:p>
            <a:r>
              <a:rPr lang="it-IT" sz="1400" i="1">
                <a:solidFill>
                  <a:srgbClr val="336699"/>
                </a:solidFill>
              </a:rPr>
              <a:t>Il rimorso di Oreste (1969)</a:t>
            </a:r>
            <a:r>
              <a:rPr lang="it-IT" sz="1400" b="1">
                <a:solidFill>
                  <a:srgbClr val="336699"/>
                </a:solidFill>
              </a:rPr>
              <a:t> </a:t>
            </a:r>
          </a:p>
          <a:p>
            <a:endParaRPr lang="it-IT" b="1">
              <a:solidFill>
                <a:srgbClr val="336699"/>
              </a:solidFill>
            </a:endParaRPr>
          </a:p>
        </p:txBody>
      </p:sp>
      <p:sp>
        <p:nvSpPr>
          <p:cNvPr id="95241" name="Text Box 7"/>
          <p:cNvSpPr txBox="1">
            <a:spLocks noChangeArrowheads="1"/>
          </p:cNvSpPr>
          <p:nvPr/>
        </p:nvSpPr>
        <p:spPr bwMode="auto">
          <a:xfrm>
            <a:off x="6473825" y="6311900"/>
            <a:ext cx="2955925" cy="584200"/>
          </a:xfrm>
          <a:prstGeom prst="rect">
            <a:avLst/>
          </a:prstGeom>
          <a:noFill/>
          <a:ln w="9525">
            <a:noFill/>
            <a:miter lim="800000"/>
            <a:headEnd/>
            <a:tailEnd/>
          </a:ln>
        </p:spPr>
        <p:txBody>
          <a:bodyPr>
            <a:spAutoFit/>
          </a:bodyPr>
          <a:lstStyle/>
          <a:p>
            <a:r>
              <a:rPr lang="it-IT" sz="1400" i="1">
                <a:solidFill>
                  <a:srgbClr val="336699"/>
                </a:solidFill>
              </a:rPr>
              <a:t>Ritorno al castello (1970)</a:t>
            </a:r>
            <a:r>
              <a:rPr lang="it-IT" sz="1400" b="1">
                <a:solidFill>
                  <a:srgbClr val="336699"/>
                </a:solidFill>
              </a:rPr>
              <a:t> </a:t>
            </a:r>
          </a:p>
          <a:p>
            <a:endParaRPr lang="it-IT" b="1">
              <a:solidFill>
                <a:srgbClr val="FFFF99"/>
              </a:solidFill>
            </a:endParaRPr>
          </a:p>
        </p:txBody>
      </p:sp>
      <p:pic>
        <p:nvPicPr>
          <p:cNvPr id="95242" name="Picture 8" descr="Mostra immagine a dimensione intera">
            <a:hlinkClick r:id="rId6"/>
          </p:cNvPr>
          <p:cNvPicPr>
            <a:picLocks noChangeAspect="1" noChangeArrowheads="1"/>
          </p:cNvPicPr>
          <p:nvPr/>
        </p:nvPicPr>
        <p:blipFill>
          <a:blip r:embed="rId7"/>
          <a:srcRect/>
          <a:stretch>
            <a:fillRect/>
          </a:stretch>
        </p:blipFill>
        <p:spPr bwMode="auto">
          <a:xfrm>
            <a:off x="6634163" y="4111625"/>
            <a:ext cx="1633537" cy="2143125"/>
          </a:xfrm>
          <a:prstGeom prst="rect">
            <a:avLst/>
          </a:prstGeom>
          <a:noFill/>
          <a:ln w="9525">
            <a:noFill/>
            <a:miter lim="800000"/>
            <a:headEnd/>
            <a:tailEnd/>
          </a:ln>
        </p:spPr>
      </p:pic>
      <p:sp>
        <p:nvSpPr>
          <p:cNvPr id="95243" name="Text Box 7"/>
          <p:cNvSpPr txBox="1">
            <a:spLocks noChangeArrowheads="1"/>
          </p:cNvSpPr>
          <p:nvPr/>
        </p:nvSpPr>
        <p:spPr bwMode="auto">
          <a:xfrm>
            <a:off x="3536950" y="5900738"/>
            <a:ext cx="1949450" cy="523875"/>
          </a:xfrm>
          <a:prstGeom prst="rect">
            <a:avLst/>
          </a:prstGeom>
          <a:noFill/>
          <a:ln w="9525">
            <a:noFill/>
            <a:miter lim="800000"/>
            <a:headEnd/>
            <a:tailEnd/>
          </a:ln>
        </p:spPr>
        <p:txBody>
          <a:bodyPr>
            <a:spAutoFit/>
          </a:bodyPr>
          <a:lstStyle/>
          <a:p>
            <a:pPr algn="ctr"/>
            <a:r>
              <a:rPr lang="it-IT" sz="1400" i="1">
                <a:solidFill>
                  <a:srgbClr val="336699"/>
                </a:solidFill>
              </a:rPr>
              <a:t>XI IHC Roma 2003</a:t>
            </a:r>
          </a:p>
          <a:p>
            <a:pPr algn="ctr"/>
            <a:r>
              <a:rPr lang="it-IT" sz="1400" i="1">
                <a:solidFill>
                  <a:srgbClr val="336699"/>
                </a:solidFill>
              </a:rPr>
              <a:t>(Nappi &amp; Nisticò)</a:t>
            </a:r>
          </a:p>
        </p:txBody>
      </p:sp>
      <p:sp>
        <p:nvSpPr>
          <p:cNvPr id="95244" name="CasellaDiTesto 13"/>
          <p:cNvSpPr txBox="1">
            <a:spLocks noChangeArrowheads="1"/>
          </p:cNvSpPr>
          <p:nvPr/>
        </p:nvSpPr>
        <p:spPr bwMode="auto">
          <a:xfrm>
            <a:off x="0" y="7938"/>
            <a:ext cx="1039813" cy="307975"/>
          </a:xfrm>
          <a:prstGeom prst="rect">
            <a:avLst/>
          </a:prstGeom>
          <a:noFill/>
          <a:ln w="9525">
            <a:noFill/>
            <a:miter lim="800000"/>
            <a:headEnd/>
            <a:tailEnd/>
          </a:ln>
        </p:spPr>
        <p:txBody>
          <a:bodyPr wrap="none">
            <a:spAutoFit/>
          </a:bodyPr>
          <a:lstStyle/>
          <a:p>
            <a:r>
              <a:rPr lang="it-IT" sz="1400" i="1">
                <a:solidFill>
                  <a:srgbClr val="336699"/>
                </a:solidFill>
                <a:latin typeface="Calibri" pitchFamily="34" charset="0"/>
              </a:rPr>
              <a:t>Battù, 2012</a:t>
            </a:r>
          </a:p>
        </p:txBody>
      </p:sp>
      <p:sp>
        <p:nvSpPr>
          <p:cNvPr id="95245" name="CasellaDiTesto 14"/>
          <p:cNvSpPr txBox="1">
            <a:spLocks noChangeArrowheads="1"/>
          </p:cNvSpPr>
          <p:nvPr/>
        </p:nvSpPr>
        <p:spPr bwMode="auto">
          <a:xfrm>
            <a:off x="1892300" y="992188"/>
            <a:ext cx="5756275" cy="369887"/>
          </a:xfrm>
          <a:prstGeom prst="rect">
            <a:avLst/>
          </a:prstGeom>
          <a:noFill/>
          <a:ln w="9525">
            <a:noFill/>
            <a:miter lim="800000"/>
            <a:headEnd/>
            <a:tailEnd/>
          </a:ln>
        </p:spPr>
        <p:txBody>
          <a:bodyPr wrap="none">
            <a:spAutoFit/>
          </a:bodyPr>
          <a:lstStyle/>
          <a:p>
            <a:r>
              <a:rPr lang="it-IT" b="1">
                <a:solidFill>
                  <a:srgbClr val="FF0000"/>
                </a:solidFill>
                <a:latin typeface="Calibri"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Text Box 3"/>
          <p:cNvSpPr txBox="1">
            <a:spLocks noChangeArrowheads="1"/>
          </p:cNvSpPr>
          <p:nvPr/>
        </p:nvSpPr>
        <p:spPr bwMode="auto">
          <a:xfrm>
            <a:off x="1008063" y="2133600"/>
            <a:ext cx="8135937" cy="304800"/>
          </a:xfrm>
          <a:prstGeom prst="rect">
            <a:avLst/>
          </a:prstGeom>
          <a:noFill/>
          <a:ln w="9525">
            <a:noFill/>
            <a:miter lim="800000"/>
            <a:headEnd/>
            <a:tailEnd/>
          </a:ln>
        </p:spPr>
        <p:txBody>
          <a:bodyPr>
            <a:spAutoFit/>
          </a:bodyPr>
          <a:lstStyle/>
          <a:p>
            <a:pPr marL="1828800">
              <a:tabLst>
                <a:tab pos="228600" algn="l"/>
                <a:tab pos="449263" algn="l"/>
              </a:tabLst>
            </a:pPr>
            <a:r>
              <a:rPr lang="it-IT" sz="2400" b="1" i="1">
                <a:solidFill>
                  <a:srgbClr val="000000"/>
                </a:solidFill>
              </a:rPr>
              <a:t> </a:t>
            </a:r>
          </a:p>
        </p:txBody>
      </p:sp>
      <p:sp>
        <p:nvSpPr>
          <p:cNvPr id="97282" name="Text Box 4"/>
          <p:cNvSpPr txBox="1">
            <a:spLocks noChangeArrowheads="1"/>
          </p:cNvSpPr>
          <p:nvPr/>
        </p:nvSpPr>
        <p:spPr bwMode="auto">
          <a:xfrm>
            <a:off x="-60325" y="1011238"/>
            <a:ext cx="8820150" cy="984250"/>
          </a:xfrm>
          <a:prstGeom prst="rect">
            <a:avLst/>
          </a:prstGeom>
          <a:noFill/>
          <a:ln w="9525">
            <a:noFill/>
            <a:miter lim="800000"/>
            <a:headEnd/>
            <a:tailEnd/>
          </a:ln>
        </p:spPr>
        <p:txBody>
          <a:bodyPr>
            <a:spAutoFit/>
          </a:bodyPr>
          <a:lstStyle/>
          <a:p>
            <a:pPr marL="342900" indent="-342900"/>
            <a:r>
              <a:rPr lang="it-IT" sz="1600" b="1" i="1">
                <a:solidFill>
                  <a:srgbClr val="000000"/>
                </a:solidFill>
              </a:rPr>
              <a:t>      </a:t>
            </a:r>
            <a:r>
              <a:rPr lang="it-IT" sz="1400" b="1" i="1">
                <a:solidFill>
                  <a:srgbClr val="000000"/>
                </a:solidFill>
              </a:rPr>
              <a:t>SECONDO IL MODELLO PROPOSTO DA PAUL MACLEAN (1971), IL CERVELLO E’ COSTITUITO DA STRATI CHE RIFLETTONO GLI STADI DELLA SUA EVOLUZIONE. E’ UNA STORIA CHE EBBE INIZIO CON LO SVILUPPO DEI VERTEBRATI (</a:t>
            </a:r>
            <a:r>
              <a:rPr lang="it-IT" sz="1400" b="1" i="1" u="sng"/>
              <a:t>500 MILIONI DI ANNI FA</a:t>
            </a:r>
            <a:r>
              <a:rPr lang="it-IT" sz="1400" b="1" i="1">
                <a:solidFill>
                  <a:srgbClr val="000000"/>
                </a:solidFill>
              </a:rPr>
              <a:t>), QUANDO UN ALLARGAMENTO ALL’APICE DEL MIDOLO SPINALE ORIGINO’ IL </a:t>
            </a:r>
            <a:r>
              <a:rPr lang="it-IT" sz="1400" b="1" i="1" u="sng">
                <a:solidFill>
                  <a:srgbClr val="000000"/>
                </a:solidFill>
              </a:rPr>
              <a:t>PRIMO NUCLEO DEL BRAIN</a:t>
            </a:r>
            <a:r>
              <a:rPr lang="it-IT" sz="1400" b="1" i="1">
                <a:solidFill>
                  <a:srgbClr val="000000"/>
                </a:solidFill>
              </a:rPr>
              <a:t>  …</a:t>
            </a:r>
          </a:p>
        </p:txBody>
      </p:sp>
      <p:sp>
        <p:nvSpPr>
          <p:cNvPr id="97283" name="Text Box 6"/>
          <p:cNvSpPr txBox="1">
            <a:spLocks noChangeArrowheads="1"/>
          </p:cNvSpPr>
          <p:nvPr/>
        </p:nvSpPr>
        <p:spPr bwMode="auto">
          <a:xfrm>
            <a:off x="3563938" y="1995488"/>
            <a:ext cx="5146675" cy="2816225"/>
          </a:xfrm>
          <a:prstGeom prst="rect">
            <a:avLst/>
          </a:prstGeom>
          <a:noFill/>
          <a:ln w="9525">
            <a:noFill/>
            <a:miter lim="800000"/>
            <a:headEnd/>
            <a:tailEnd/>
          </a:ln>
        </p:spPr>
        <p:txBody>
          <a:bodyPr>
            <a:spAutoFit/>
          </a:bodyPr>
          <a:lstStyle/>
          <a:p>
            <a:pPr marL="342900" indent="-342900">
              <a:spcBef>
                <a:spcPct val="50000"/>
              </a:spcBef>
            </a:pPr>
            <a:r>
              <a:rPr lang="it-IT" sz="1600" b="1" i="1">
                <a:solidFill>
                  <a:srgbClr val="000000"/>
                </a:solidFill>
              </a:rPr>
              <a:t>      </a:t>
            </a:r>
            <a:r>
              <a:rPr lang="it-IT" sz="1400" b="1" i="1">
                <a:solidFill>
                  <a:srgbClr val="000000"/>
                </a:solidFill>
              </a:rPr>
              <a:t>IL CERVELLO DEI RETTILI. Controllo di funzioni essenziali del corpo per la sopravvivenza: “colpisci e/o fuggi”; controllo di funzioni viscerali elementari; capacità di ispezionare l’ambiente, con forme primitive di apprendimento. </a:t>
            </a:r>
          </a:p>
          <a:p>
            <a:pPr marL="342900" indent="-342900">
              <a:spcBef>
                <a:spcPct val="50000"/>
              </a:spcBef>
            </a:pPr>
            <a:r>
              <a:rPr lang="it-IT" sz="1400" b="1" i="1">
                <a:solidFill>
                  <a:srgbClr val="000000"/>
                </a:solidFill>
              </a:rPr>
              <a:t>      IL CERVELLO DEI PRIMI MAMMIFERI. (</a:t>
            </a:r>
            <a:r>
              <a:rPr lang="it-IT" sz="1400" b="1" i="1" u="sng">
                <a:solidFill>
                  <a:srgbClr val="000000"/>
                </a:solidFill>
              </a:rPr>
              <a:t>200-300 milioni di anni fa</a:t>
            </a:r>
            <a:r>
              <a:rPr lang="it-IT" sz="1400" b="1" i="1">
                <a:solidFill>
                  <a:srgbClr val="000000"/>
                </a:solidFill>
              </a:rPr>
              <a:t>). Insieme al primato dell’olfatto, si sviluppa il sistema limbico, con aumento delle potenzialità di riconoscimento e memorizzazione (ippocampo) e di interazione e reattività con l’ambiente (amigdala). E il “cervello felino” delle grandi passioni e della conoscenza del cuore (conoscenza emozionale)</a:t>
            </a:r>
          </a:p>
        </p:txBody>
      </p:sp>
      <p:pic>
        <p:nvPicPr>
          <p:cNvPr id="97284" name="Picture 9" descr="cervelo mclean2"/>
          <p:cNvPicPr>
            <a:picLocks noChangeAspect="1" noChangeArrowheads="1"/>
          </p:cNvPicPr>
          <p:nvPr/>
        </p:nvPicPr>
        <p:blipFill>
          <a:blip r:embed="rId3"/>
          <a:srcRect/>
          <a:stretch>
            <a:fillRect/>
          </a:stretch>
        </p:blipFill>
        <p:spPr bwMode="auto">
          <a:xfrm>
            <a:off x="395288" y="2438400"/>
            <a:ext cx="2987675" cy="2239963"/>
          </a:xfrm>
          <a:prstGeom prst="rect">
            <a:avLst/>
          </a:prstGeom>
          <a:noFill/>
          <a:ln w="9525">
            <a:noFill/>
            <a:miter lim="800000"/>
            <a:headEnd/>
            <a:tailEnd/>
          </a:ln>
        </p:spPr>
      </p:pic>
      <p:sp>
        <p:nvSpPr>
          <p:cNvPr id="97285" name="Rectangle 12"/>
          <p:cNvSpPr>
            <a:spLocks noChangeArrowheads="1"/>
          </p:cNvSpPr>
          <p:nvPr/>
        </p:nvSpPr>
        <p:spPr bwMode="auto">
          <a:xfrm>
            <a:off x="250825" y="4941888"/>
            <a:ext cx="8569325" cy="2062162"/>
          </a:xfrm>
          <a:prstGeom prst="rect">
            <a:avLst/>
          </a:prstGeom>
          <a:noFill/>
          <a:ln w="9525">
            <a:noFill/>
            <a:miter lim="800000"/>
            <a:headEnd/>
            <a:tailEnd/>
          </a:ln>
        </p:spPr>
        <p:txBody>
          <a:bodyPr>
            <a:spAutoFit/>
          </a:bodyPr>
          <a:lstStyle/>
          <a:p>
            <a:r>
              <a:rPr lang="it-IT" sz="1400" b="1" i="1">
                <a:solidFill>
                  <a:srgbClr val="000000"/>
                </a:solidFill>
              </a:rPr>
              <a:t>IL CERVELLO DEI MAMMIFERI SUPERIORI. Notevole sviluppo estensivo dell’area neocorticale, con conseguente moltiplicazione delle funzioni associative complesse. La complessità delle interazioni “sociali” (clan, stile di vita, cultura, … ) è stata determinante per lo sviluppo di questa parte del cervello nei </a:t>
            </a:r>
            <a:r>
              <a:rPr lang="it-IT" sz="1400" b="1" i="1" u="sng">
                <a:solidFill>
                  <a:srgbClr val="000000"/>
                </a:solidFill>
              </a:rPr>
              <a:t>primati (pongidi e umani) </a:t>
            </a:r>
            <a:r>
              <a:rPr lang="it-IT" sz="1400" b="1" i="1">
                <a:solidFill>
                  <a:srgbClr val="000000"/>
                </a:solidFill>
              </a:rPr>
              <a:t>con la comparsa di gradi di </a:t>
            </a:r>
            <a:r>
              <a:rPr lang="it-IT" sz="1400" b="1" i="1">
                <a:solidFill>
                  <a:srgbClr val="FF0000"/>
                </a:solidFill>
              </a:rPr>
              <a:t>COSCIENZA</a:t>
            </a:r>
            <a:r>
              <a:rPr lang="it-IT" sz="1400" b="1" i="1">
                <a:solidFill>
                  <a:srgbClr val="000000"/>
                </a:solidFill>
              </a:rPr>
              <a:t> sempre più elevati </a:t>
            </a:r>
            <a:r>
              <a:rPr lang="it-IT" sz="1400" b="1" i="1" u="sng">
                <a:solidFill>
                  <a:srgbClr val="000000"/>
                </a:solidFill>
              </a:rPr>
              <a:t>(proto-SÈ, coscienza nucleare, coscienza estesa)</a:t>
            </a:r>
            <a:r>
              <a:rPr lang="it-IT" sz="1400" b="1" i="1">
                <a:solidFill>
                  <a:srgbClr val="000000"/>
                </a:solidFill>
              </a:rPr>
              <a:t>. I livelli superiori sono raggiunti con lo sviluppo del linguaggio umano, che rende possibile il racconto della storia passata dell’uomo e la formulazione di progetti per il futuro (proiettandosi così nell’infinito …  anche nell’eternità dell’immortalità dell’anima). </a:t>
            </a:r>
          </a:p>
          <a:p>
            <a:pPr lvl="1"/>
            <a:endParaRPr lang="it-IT" sz="1600" b="1" i="1">
              <a:solidFill>
                <a:srgbClr val="000000"/>
              </a:solidFill>
            </a:endParaRPr>
          </a:p>
        </p:txBody>
      </p:sp>
      <p:sp>
        <p:nvSpPr>
          <p:cNvPr id="9" name="CasellaDiTesto 8"/>
          <p:cNvSpPr txBox="1"/>
          <p:nvPr/>
        </p:nvSpPr>
        <p:spPr>
          <a:xfrm>
            <a:off x="30163" y="25400"/>
            <a:ext cx="1041400" cy="307975"/>
          </a:xfrm>
          <a:prstGeom prst="rect">
            <a:avLst/>
          </a:prstGeom>
          <a:noFill/>
        </p:spPr>
        <p:txBody>
          <a:bodyPr wrap="none">
            <a:spAutoFit/>
          </a:bodyPr>
          <a:lstStyle/>
          <a:p>
            <a:pPr fontAlgn="auto">
              <a:spcBef>
                <a:spcPts val="0"/>
              </a:spcBef>
              <a:spcAft>
                <a:spcPts val="0"/>
              </a:spcAft>
              <a:defRPr/>
            </a:pPr>
            <a:r>
              <a:rPr lang="it-IT" sz="1400" i="1" kern="0" dirty="0" err="1">
                <a:latin typeface="Calibri" pitchFamily="34" charset="0"/>
                <a:cs typeface="Calibri" pitchFamily="34" charset="0"/>
              </a:rPr>
              <a:t>Battù</a:t>
            </a:r>
            <a:r>
              <a:rPr lang="it-IT" sz="1400" i="1" kern="0" dirty="0">
                <a:latin typeface="Calibri" pitchFamily="34" charset="0"/>
                <a:cs typeface="Calibri" pitchFamily="34" charset="0"/>
              </a:rPr>
              <a:t>, 2012</a:t>
            </a:r>
            <a:endParaRPr lang="it-IT" sz="1400" i="1" kern="0" dirty="0">
              <a:latin typeface="Calibri" pitchFamily="34" charset="0"/>
              <a:cs typeface="Calibri" pitchFamily="34" charset="0"/>
            </a:endParaRPr>
          </a:p>
        </p:txBody>
      </p:sp>
      <p:sp>
        <p:nvSpPr>
          <p:cNvPr id="97287" name="CasellaDiTesto 7"/>
          <p:cNvSpPr txBox="1">
            <a:spLocks noChangeArrowheads="1"/>
          </p:cNvSpPr>
          <p:nvPr/>
        </p:nvSpPr>
        <p:spPr bwMode="auto">
          <a:xfrm>
            <a:off x="1008063" y="58738"/>
            <a:ext cx="7632700" cy="892175"/>
          </a:xfrm>
          <a:prstGeom prst="rect">
            <a:avLst/>
          </a:prstGeom>
          <a:noFill/>
          <a:ln w="9525">
            <a:noFill/>
            <a:miter lim="800000"/>
            <a:headEnd/>
            <a:tailEnd/>
          </a:ln>
        </p:spPr>
        <p:txBody>
          <a:bodyPr>
            <a:spAutoFit/>
          </a:bodyPr>
          <a:lstStyle/>
          <a:p>
            <a:pPr algn="just"/>
            <a:r>
              <a:rPr lang="it-IT" sz="2600" b="1">
                <a:solidFill>
                  <a:srgbClr val="336699"/>
                </a:solidFill>
                <a:latin typeface="Tahoma" pitchFamily="34" charset="0"/>
                <a:cs typeface="Tahoma" pitchFamily="34" charset="0"/>
              </a:rPr>
              <a:t>I TRE CERVELLI DI MACLEAN </a:t>
            </a:r>
          </a:p>
          <a:p>
            <a:pPr algn="ctr"/>
            <a:r>
              <a:rPr lang="it-IT" sz="2600" b="1">
                <a:solidFill>
                  <a:srgbClr val="336699"/>
                </a:solidFill>
                <a:latin typeface="Tahoma" pitchFamily="34" charset="0"/>
                <a:cs typeface="Tahoma" pitchFamily="34" charset="0"/>
              </a:rPr>
              <a:t>	E LA NASCITA DELLA COSCIENZA</a:t>
            </a:r>
          </a:p>
        </p:txBody>
      </p:sp>
      <p:sp>
        <p:nvSpPr>
          <p:cNvPr id="97288" name="CasellaDiTesto 9"/>
          <p:cNvSpPr txBox="1">
            <a:spLocks noChangeArrowheads="1"/>
          </p:cNvSpPr>
          <p:nvPr/>
        </p:nvSpPr>
        <p:spPr bwMode="auto">
          <a:xfrm>
            <a:off x="1657350" y="765175"/>
            <a:ext cx="5756275" cy="368300"/>
          </a:xfrm>
          <a:prstGeom prst="rect">
            <a:avLst/>
          </a:prstGeom>
          <a:noFill/>
          <a:ln w="9525">
            <a:noFill/>
            <a:miter lim="800000"/>
            <a:headEnd/>
            <a:tailEnd/>
          </a:ln>
        </p:spPr>
        <p:txBody>
          <a:bodyPr wrap="none">
            <a:spAutoFit/>
          </a:bodyPr>
          <a:lstStyle/>
          <a:p>
            <a:r>
              <a:rPr lang="it-IT" b="1">
                <a:solidFill>
                  <a:srgbClr val="FF0000"/>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asellaDiTesto 1"/>
          <p:cNvSpPr txBox="1">
            <a:spLocks noChangeArrowheads="1"/>
          </p:cNvSpPr>
          <p:nvPr/>
        </p:nvSpPr>
        <p:spPr bwMode="auto">
          <a:xfrm>
            <a:off x="182563" y="4251325"/>
            <a:ext cx="4090987" cy="2092325"/>
          </a:xfrm>
          <a:prstGeom prst="rect">
            <a:avLst/>
          </a:prstGeom>
          <a:noFill/>
          <a:ln w="9525">
            <a:noFill/>
            <a:miter lim="800000"/>
            <a:headEnd/>
            <a:tailEnd/>
          </a:ln>
        </p:spPr>
        <p:txBody>
          <a:bodyPr>
            <a:spAutoFit/>
          </a:bodyPr>
          <a:lstStyle/>
          <a:p>
            <a:r>
              <a:rPr lang="it-IT" sz="1300">
                <a:latin typeface="Calibri" pitchFamily="34" charset="0"/>
              </a:rPr>
              <a:t>Visualizzazione delle aree cerebrali attivate durante diverse attività del soggetto, realizzata con tecnica PET, sovrapposta ad un’immagine dell’anatomia del cervello ottenuta con tecnica RM. </a:t>
            </a:r>
          </a:p>
          <a:p>
            <a:r>
              <a:rPr lang="it-IT" sz="1300">
                <a:latin typeface="Calibri" pitchFamily="34" charset="0"/>
              </a:rPr>
              <a:t>Le aree illuminate indicano tre regioni dell’emisfero sinistro del cervello attive durante un compito linguistico. La regione posteriore si illumina quando il soggetto legge, l’area del centro quando parla, </a:t>
            </a:r>
          </a:p>
          <a:p>
            <a:r>
              <a:rPr lang="it-IT" sz="1300">
                <a:latin typeface="Calibri" pitchFamily="34" charset="0"/>
              </a:rPr>
              <a:t>la regione anteriore quando il soggetto pensa al significato di una parola. </a:t>
            </a:r>
          </a:p>
        </p:txBody>
      </p:sp>
      <p:pic>
        <p:nvPicPr>
          <p:cNvPr id="99330" name="Picture 2"/>
          <p:cNvPicPr>
            <a:picLocks noChangeAspect="1" noChangeArrowheads="1"/>
          </p:cNvPicPr>
          <p:nvPr/>
        </p:nvPicPr>
        <p:blipFill>
          <a:blip r:embed="rId3"/>
          <a:srcRect/>
          <a:stretch>
            <a:fillRect/>
          </a:stretch>
        </p:blipFill>
        <p:spPr bwMode="auto">
          <a:xfrm>
            <a:off x="1035050" y="1454150"/>
            <a:ext cx="2190750" cy="2743200"/>
          </a:xfrm>
          <a:prstGeom prst="rect">
            <a:avLst/>
          </a:prstGeom>
          <a:noFill/>
          <a:ln w="28575">
            <a:solidFill>
              <a:schemeClr val="bg1"/>
            </a:solidFill>
            <a:miter lim="800000"/>
            <a:headEnd/>
            <a:tailEnd/>
          </a:ln>
        </p:spPr>
      </p:pic>
      <p:sp>
        <p:nvSpPr>
          <p:cNvPr id="99331" name="CasellaDiTesto 4"/>
          <p:cNvSpPr txBox="1">
            <a:spLocks noChangeArrowheads="1"/>
          </p:cNvSpPr>
          <p:nvPr/>
        </p:nvSpPr>
        <p:spPr bwMode="auto">
          <a:xfrm>
            <a:off x="0" y="7938"/>
            <a:ext cx="1039813" cy="307975"/>
          </a:xfrm>
          <a:prstGeom prst="rect">
            <a:avLst/>
          </a:prstGeom>
          <a:noFill/>
          <a:ln w="9525">
            <a:noFill/>
            <a:miter lim="800000"/>
            <a:headEnd/>
            <a:tailEnd/>
          </a:ln>
        </p:spPr>
        <p:txBody>
          <a:bodyPr wrap="none">
            <a:spAutoFit/>
          </a:bodyPr>
          <a:lstStyle/>
          <a:p>
            <a:r>
              <a:rPr lang="it-IT" sz="1400" i="1">
                <a:solidFill>
                  <a:srgbClr val="336699"/>
                </a:solidFill>
                <a:latin typeface="Calibri" pitchFamily="34" charset="0"/>
              </a:rPr>
              <a:t>Battù, 2012</a:t>
            </a:r>
          </a:p>
        </p:txBody>
      </p:sp>
      <p:sp>
        <p:nvSpPr>
          <p:cNvPr id="99332" name="CasellaDiTesto 5"/>
          <p:cNvSpPr txBox="1">
            <a:spLocks noChangeArrowheads="1"/>
          </p:cNvSpPr>
          <p:nvPr/>
        </p:nvSpPr>
        <p:spPr bwMode="auto">
          <a:xfrm>
            <a:off x="198438" y="15875"/>
            <a:ext cx="8780462" cy="1323975"/>
          </a:xfrm>
          <a:prstGeom prst="rect">
            <a:avLst/>
          </a:prstGeom>
          <a:noFill/>
          <a:ln w="9525">
            <a:noFill/>
            <a:miter lim="800000"/>
            <a:headEnd/>
            <a:tailEnd/>
          </a:ln>
        </p:spPr>
        <p:txBody>
          <a:bodyPr>
            <a:spAutoFit/>
          </a:bodyPr>
          <a:lstStyle/>
          <a:p>
            <a:pPr algn="just"/>
            <a:r>
              <a:rPr lang="it-IT" sz="2600" b="1">
                <a:solidFill>
                  <a:srgbClr val="336699"/>
                </a:solidFill>
                <a:latin typeface="Tahoma" pitchFamily="34" charset="0"/>
                <a:cs typeface="Tahoma" pitchFamily="34" charset="0"/>
              </a:rPr>
              <a:t>	LATERALIZZAZIONE EMISFERICA</a:t>
            </a:r>
          </a:p>
          <a:p>
            <a:pPr algn="just"/>
            <a:r>
              <a:rPr lang="it-IT" sz="2600" b="1">
                <a:solidFill>
                  <a:srgbClr val="336699"/>
                </a:solidFill>
                <a:latin typeface="Tahoma" pitchFamily="34" charset="0"/>
                <a:cs typeface="Tahoma" pitchFamily="34" charset="0"/>
              </a:rPr>
              <a:t>		ED AREE CORTICALI SPECIFICHE</a:t>
            </a:r>
          </a:p>
          <a:p>
            <a:pPr algn="ctr"/>
            <a:r>
              <a:rPr lang="it-IT" sz="2800" b="1">
                <a:solidFill>
                  <a:srgbClr val="336699"/>
                </a:solidFill>
                <a:latin typeface="Tahoma" pitchFamily="34" charset="0"/>
                <a:cs typeface="Tahoma" pitchFamily="34" charset="0"/>
              </a:rPr>
              <a:t>I due cervelli</a:t>
            </a:r>
          </a:p>
        </p:txBody>
      </p:sp>
      <p:pic>
        <p:nvPicPr>
          <p:cNvPr id="99333" name="Picture 2"/>
          <p:cNvPicPr>
            <a:picLocks noChangeAspect="1" noChangeArrowheads="1"/>
          </p:cNvPicPr>
          <p:nvPr/>
        </p:nvPicPr>
        <p:blipFill>
          <a:blip r:embed="rId4"/>
          <a:srcRect/>
          <a:stretch>
            <a:fillRect/>
          </a:stretch>
        </p:blipFill>
        <p:spPr bwMode="auto">
          <a:xfrm>
            <a:off x="5511800" y="1503363"/>
            <a:ext cx="2743200" cy="2724150"/>
          </a:xfrm>
          <a:prstGeom prst="rect">
            <a:avLst/>
          </a:prstGeom>
          <a:noFill/>
          <a:ln w="9525">
            <a:solidFill>
              <a:schemeClr val="tx2"/>
            </a:solidFill>
            <a:miter lim="800000"/>
            <a:headEnd/>
            <a:tailEnd/>
          </a:ln>
        </p:spPr>
      </p:pic>
      <p:sp>
        <p:nvSpPr>
          <p:cNvPr id="99334" name="CasellaDiTesto 7"/>
          <p:cNvSpPr txBox="1">
            <a:spLocks noChangeArrowheads="1"/>
          </p:cNvSpPr>
          <p:nvPr/>
        </p:nvSpPr>
        <p:spPr bwMode="auto">
          <a:xfrm>
            <a:off x="4587875" y="4252913"/>
            <a:ext cx="4556125" cy="2292350"/>
          </a:xfrm>
          <a:prstGeom prst="rect">
            <a:avLst/>
          </a:prstGeom>
          <a:noFill/>
          <a:ln w="9525">
            <a:noFill/>
            <a:miter lim="800000"/>
            <a:headEnd/>
            <a:tailEnd/>
          </a:ln>
        </p:spPr>
        <p:txBody>
          <a:bodyPr>
            <a:spAutoFit/>
          </a:bodyPr>
          <a:lstStyle/>
          <a:p>
            <a:r>
              <a:rPr lang="it-IT" sz="1300">
                <a:latin typeface="Calibri" pitchFamily="34" charset="0"/>
              </a:rPr>
              <a:t>Attività generata nella corteccia cerebrale visiva dalla visione di facce. Registrazioni ottenute mediante fRM, confrontando la risposta alla </a:t>
            </a:r>
            <a:r>
              <a:rPr lang="it-IT" sz="1300" u="sng">
                <a:latin typeface="Calibri" pitchFamily="34" charset="0"/>
              </a:rPr>
              <a:t>visione di volti </a:t>
            </a:r>
            <a:r>
              <a:rPr lang="it-IT" sz="1300">
                <a:latin typeface="Calibri" pitchFamily="34" charset="0"/>
              </a:rPr>
              <a:t>con quella della </a:t>
            </a:r>
            <a:r>
              <a:rPr lang="it-IT" sz="1300" u="sng">
                <a:latin typeface="Calibri" pitchFamily="34" charset="0"/>
              </a:rPr>
              <a:t>visione di case</a:t>
            </a:r>
            <a:r>
              <a:rPr lang="it-IT" sz="1300">
                <a:latin typeface="Calibri" pitchFamily="34" charset="0"/>
              </a:rPr>
              <a:t>. </a:t>
            </a:r>
          </a:p>
          <a:p>
            <a:r>
              <a:rPr lang="it-IT" sz="1300">
                <a:latin typeface="Calibri" pitchFamily="34" charset="0"/>
              </a:rPr>
              <a:t>In alto, un’immagine della superficie laterale dell’emisfero destro;</a:t>
            </a:r>
          </a:p>
          <a:p>
            <a:r>
              <a:rPr lang="it-IT" sz="1300">
                <a:latin typeface="Calibri" pitchFamily="34" charset="0"/>
              </a:rPr>
              <a:t>in basso, la stessa regione rappresentata in un piano. Le aree di </a:t>
            </a:r>
            <a:r>
              <a:rPr lang="it-IT" sz="1300">
                <a:solidFill>
                  <a:srgbClr val="FF6600"/>
                </a:solidFill>
                <a:latin typeface="Calibri" pitchFamily="34" charset="0"/>
              </a:rPr>
              <a:t>colore arancione </a:t>
            </a:r>
            <a:r>
              <a:rPr lang="it-IT" sz="1300">
                <a:latin typeface="Calibri" pitchFamily="34" charset="0"/>
              </a:rPr>
              <a:t>sono quelle attivate dalla </a:t>
            </a:r>
            <a:r>
              <a:rPr lang="it-IT" sz="1300">
                <a:solidFill>
                  <a:srgbClr val="FF6600"/>
                </a:solidFill>
                <a:latin typeface="Calibri" pitchFamily="34" charset="0"/>
              </a:rPr>
              <a:t>visione di facce</a:t>
            </a:r>
            <a:r>
              <a:rPr lang="it-IT" sz="1300">
                <a:latin typeface="Calibri" pitchFamily="34" charset="0"/>
              </a:rPr>
              <a:t>, quelle</a:t>
            </a:r>
            <a:r>
              <a:rPr lang="it-IT" sz="1300">
                <a:solidFill>
                  <a:srgbClr val="00B0F0"/>
                </a:solidFill>
                <a:latin typeface="Calibri" pitchFamily="34" charset="0"/>
              </a:rPr>
              <a:t> azzurre, </a:t>
            </a:r>
            <a:r>
              <a:rPr lang="it-IT" sz="1300">
                <a:latin typeface="Calibri" pitchFamily="34" charset="0"/>
              </a:rPr>
              <a:t>dalla </a:t>
            </a:r>
            <a:r>
              <a:rPr lang="it-IT" sz="1300">
                <a:solidFill>
                  <a:srgbClr val="00B0F0"/>
                </a:solidFill>
                <a:latin typeface="Calibri" pitchFamily="34" charset="0"/>
              </a:rPr>
              <a:t>visione di case</a:t>
            </a:r>
            <a:r>
              <a:rPr lang="it-IT" sz="1300">
                <a:latin typeface="Calibri" pitchFamily="34" charset="0"/>
              </a:rPr>
              <a:t>. Il solco laterale superiore è attivato da </a:t>
            </a:r>
            <a:r>
              <a:rPr lang="it-IT" sz="1300">
                <a:solidFill>
                  <a:srgbClr val="FF6600"/>
                </a:solidFill>
                <a:latin typeface="Calibri" pitchFamily="34" charset="0"/>
              </a:rPr>
              <a:t>aspetti dinamici </a:t>
            </a:r>
            <a:r>
              <a:rPr lang="it-IT" sz="1300">
                <a:latin typeface="Calibri" pitchFamily="34" charset="0"/>
              </a:rPr>
              <a:t>del volto (espressione e sguardo), il giro laterale fusiforme da </a:t>
            </a:r>
            <a:r>
              <a:rPr lang="it-IT" sz="1300">
                <a:solidFill>
                  <a:srgbClr val="00B0F0"/>
                </a:solidFill>
                <a:latin typeface="Calibri" pitchFamily="34" charset="0"/>
              </a:rPr>
              <a:t>aspetti statici </a:t>
            </a:r>
            <a:r>
              <a:rPr lang="it-IT" sz="1300">
                <a:latin typeface="Calibri" pitchFamily="34" charset="0"/>
              </a:rPr>
              <a:t>(</a:t>
            </a:r>
            <a:r>
              <a:rPr lang="it-IT" sz="1300" u="sng">
                <a:latin typeface="Calibri" pitchFamily="34" charset="0"/>
              </a:rPr>
              <a:t>la geometria dei triangoli, cerchi, croci greche, figure quadrate, etc</a:t>
            </a:r>
            <a:r>
              <a:rPr lang="it-IT" sz="1300">
                <a:latin typeface="Calibri" pitchFamily="34" charset="0"/>
              </a:rPr>
              <a:t>.).</a:t>
            </a:r>
          </a:p>
        </p:txBody>
      </p:sp>
      <p:sp>
        <p:nvSpPr>
          <p:cNvPr id="99335" name="CasellaDiTesto 8"/>
          <p:cNvSpPr txBox="1">
            <a:spLocks noChangeArrowheads="1"/>
          </p:cNvSpPr>
          <p:nvPr/>
        </p:nvSpPr>
        <p:spPr bwMode="auto">
          <a:xfrm>
            <a:off x="1833563" y="1066800"/>
            <a:ext cx="5757862" cy="368300"/>
          </a:xfrm>
          <a:prstGeom prst="rect">
            <a:avLst/>
          </a:prstGeom>
          <a:noFill/>
          <a:ln w="9525">
            <a:noFill/>
            <a:miter lim="800000"/>
            <a:headEnd/>
            <a:tailEnd/>
          </a:ln>
        </p:spPr>
        <p:txBody>
          <a:bodyPr wrap="none">
            <a:spAutoFit/>
          </a:bodyPr>
          <a:lstStyle/>
          <a:p>
            <a:r>
              <a:rPr lang="it-IT" b="1">
                <a:solidFill>
                  <a:srgbClr val="FF0000"/>
                </a:solidFill>
                <a:latin typeface="Calibri"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asellaDiTesto 2"/>
          <p:cNvSpPr txBox="1">
            <a:spLocks noChangeArrowheads="1"/>
          </p:cNvSpPr>
          <p:nvPr/>
        </p:nvSpPr>
        <p:spPr bwMode="auto">
          <a:xfrm>
            <a:off x="1392238" y="7938"/>
            <a:ext cx="6615112" cy="830262"/>
          </a:xfrm>
          <a:prstGeom prst="rect">
            <a:avLst/>
          </a:prstGeom>
          <a:noFill/>
          <a:ln w="9525">
            <a:noFill/>
            <a:miter lim="800000"/>
            <a:headEnd/>
            <a:tailEnd/>
          </a:ln>
        </p:spPr>
        <p:txBody>
          <a:bodyPr wrap="none">
            <a:spAutoFit/>
          </a:bodyPr>
          <a:lstStyle/>
          <a:p>
            <a:pPr algn="ctr"/>
            <a:r>
              <a:rPr lang="it-IT" sz="2400" b="1">
                <a:solidFill>
                  <a:srgbClr val="1F497D"/>
                </a:solidFill>
                <a:latin typeface="Tahoma" pitchFamily="34" charset="0"/>
                <a:cs typeface="Tahoma" pitchFamily="34" charset="0"/>
              </a:rPr>
              <a:t>L’EVOLUZIONE DELLA VITA E DELL’UOMO</a:t>
            </a:r>
          </a:p>
          <a:p>
            <a:pPr algn="ctr"/>
            <a:r>
              <a:rPr lang="it-IT" sz="2400" b="1">
                <a:solidFill>
                  <a:srgbClr val="1F497D"/>
                </a:solidFill>
                <a:latin typeface="Tahoma" pitchFamily="34" charset="0"/>
                <a:cs typeface="Tahoma" pitchFamily="34" charset="0"/>
              </a:rPr>
              <a:t>Scienze naturali e scienze umane</a:t>
            </a:r>
          </a:p>
        </p:txBody>
      </p:sp>
      <p:pic>
        <p:nvPicPr>
          <p:cNvPr id="1027" name="Picture 3"/>
          <p:cNvPicPr>
            <a:picLocks noChangeAspect="1" noChangeArrowheads="1"/>
          </p:cNvPicPr>
          <p:nvPr/>
        </p:nvPicPr>
        <p:blipFill>
          <a:blip r:embed="rId3">
            <a:extLst>
              <a:ext uri="{28A0092B-C50C-407E-A947-70E740481C1C}"/>
            </a:extLst>
          </a:blip>
          <a:srcRect/>
          <a:stretch>
            <a:fillRect/>
          </a:stretch>
        </p:blipFill>
        <p:spPr bwMode="auto">
          <a:xfrm>
            <a:off x="755575" y="1052736"/>
            <a:ext cx="6217401" cy="4297509"/>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sp>
        <p:nvSpPr>
          <p:cNvPr id="101379" name="CasellaDiTesto 3"/>
          <p:cNvSpPr txBox="1">
            <a:spLocks noChangeArrowheads="1"/>
          </p:cNvSpPr>
          <p:nvPr/>
        </p:nvSpPr>
        <p:spPr bwMode="auto">
          <a:xfrm>
            <a:off x="779463" y="5627688"/>
            <a:ext cx="7056437" cy="1230312"/>
          </a:xfrm>
          <a:prstGeom prst="rect">
            <a:avLst/>
          </a:prstGeom>
          <a:noFill/>
          <a:ln w="9525">
            <a:noFill/>
            <a:miter lim="800000"/>
            <a:headEnd/>
            <a:tailEnd/>
          </a:ln>
        </p:spPr>
        <p:txBody>
          <a:bodyPr>
            <a:spAutoFit/>
          </a:bodyPr>
          <a:lstStyle/>
          <a:p>
            <a:pPr algn="ctr"/>
            <a:r>
              <a:rPr lang="it-IT" sz="2000" b="1">
                <a:solidFill>
                  <a:srgbClr val="1F497D"/>
                </a:solidFill>
                <a:latin typeface="Calibri" pitchFamily="34" charset="0"/>
              </a:rPr>
              <a:t>Ipotesi di rappresentazione grafica dell’evoluzione culturale </a:t>
            </a:r>
          </a:p>
          <a:p>
            <a:pPr algn="ctr"/>
            <a:r>
              <a:rPr lang="it-IT" b="1">
                <a:solidFill>
                  <a:srgbClr val="FF0000"/>
                </a:solidFill>
                <a:latin typeface="Calibri" pitchFamily="34" charset="0"/>
              </a:rPr>
              <a:t>IN ASCISSA</a:t>
            </a:r>
            <a:r>
              <a:rPr lang="it-IT">
                <a:solidFill>
                  <a:srgbClr val="1F497D"/>
                </a:solidFill>
                <a:latin typeface="Calibri" pitchFamily="34" charset="0"/>
              </a:rPr>
              <a:t>: i tempi in scala logaritmica</a:t>
            </a:r>
          </a:p>
          <a:p>
            <a:pPr algn="ctr"/>
            <a:r>
              <a:rPr lang="it-IT" b="1">
                <a:solidFill>
                  <a:srgbClr val="FF0000"/>
                </a:solidFill>
                <a:latin typeface="Calibri" pitchFamily="34" charset="0"/>
              </a:rPr>
              <a:t>IN ORDINATA</a:t>
            </a:r>
            <a:r>
              <a:rPr lang="it-IT">
                <a:solidFill>
                  <a:srgbClr val="1F497D"/>
                </a:solidFill>
                <a:latin typeface="Calibri" pitchFamily="34" charset="0"/>
              </a:rPr>
              <a:t>: qualificazione delle modificazioni somatiche e culturali. </a:t>
            </a:r>
          </a:p>
          <a:p>
            <a:pPr algn="ctr"/>
            <a:endParaRPr lang="it-IT">
              <a:solidFill>
                <a:srgbClr val="1F497D"/>
              </a:solidFill>
              <a:latin typeface="Calibri" pitchFamily="34" charset="0"/>
            </a:endParaRPr>
          </a:p>
        </p:txBody>
      </p:sp>
      <p:sp>
        <p:nvSpPr>
          <p:cNvPr id="101380" name="CasellaDiTesto 4"/>
          <p:cNvSpPr txBox="1">
            <a:spLocks noChangeArrowheads="1"/>
          </p:cNvSpPr>
          <p:nvPr/>
        </p:nvSpPr>
        <p:spPr bwMode="auto">
          <a:xfrm>
            <a:off x="7835900" y="6464300"/>
            <a:ext cx="1227138" cy="307975"/>
          </a:xfrm>
          <a:prstGeom prst="rect">
            <a:avLst/>
          </a:prstGeom>
          <a:noFill/>
          <a:ln w="9525">
            <a:noFill/>
            <a:miter lim="800000"/>
            <a:headEnd/>
            <a:tailEnd/>
          </a:ln>
        </p:spPr>
        <p:txBody>
          <a:bodyPr wrap="none">
            <a:spAutoFit/>
          </a:bodyPr>
          <a:lstStyle/>
          <a:p>
            <a:r>
              <a:rPr lang="it-IT" sz="1400" i="1">
                <a:solidFill>
                  <a:srgbClr val="FFFFFF"/>
                </a:solidFill>
                <a:latin typeface="Calibri" pitchFamily="34" charset="0"/>
              </a:rPr>
              <a:t>Facchini, 2008</a:t>
            </a:r>
          </a:p>
        </p:txBody>
      </p:sp>
      <p:sp>
        <p:nvSpPr>
          <p:cNvPr id="101381" name="CasellaDiTesto 5"/>
          <p:cNvSpPr txBox="1">
            <a:spLocks noChangeArrowheads="1"/>
          </p:cNvSpPr>
          <p:nvPr/>
        </p:nvSpPr>
        <p:spPr bwMode="auto">
          <a:xfrm>
            <a:off x="0" y="7938"/>
            <a:ext cx="1039813" cy="307975"/>
          </a:xfrm>
          <a:prstGeom prst="rect">
            <a:avLst/>
          </a:prstGeom>
          <a:noFill/>
          <a:ln w="9525">
            <a:noFill/>
            <a:miter lim="800000"/>
            <a:headEnd/>
            <a:tailEnd/>
          </a:ln>
        </p:spPr>
        <p:txBody>
          <a:bodyPr wrap="none">
            <a:spAutoFit/>
          </a:bodyPr>
          <a:lstStyle/>
          <a:p>
            <a:r>
              <a:rPr lang="it-IT" sz="1400" i="1">
                <a:solidFill>
                  <a:srgbClr val="1F497D"/>
                </a:solidFill>
                <a:latin typeface="Calibri" pitchFamily="34" charset="0"/>
              </a:rPr>
              <a:t>Battù, 2012</a:t>
            </a:r>
          </a:p>
        </p:txBody>
      </p:sp>
      <p:pic>
        <p:nvPicPr>
          <p:cNvPr id="101382" name="Picture 2"/>
          <p:cNvPicPr>
            <a:picLocks noChangeAspect="1" noChangeArrowheads="1"/>
          </p:cNvPicPr>
          <p:nvPr/>
        </p:nvPicPr>
        <p:blipFill>
          <a:blip r:embed="rId4"/>
          <a:srcRect/>
          <a:stretch>
            <a:fillRect/>
          </a:stretch>
        </p:blipFill>
        <p:spPr bwMode="auto">
          <a:xfrm>
            <a:off x="7524750" y="977900"/>
            <a:ext cx="1074738" cy="3143250"/>
          </a:xfrm>
          <a:prstGeom prst="rect">
            <a:avLst/>
          </a:prstGeom>
          <a:noFill/>
          <a:ln w="9525">
            <a:solidFill>
              <a:srgbClr val="FF0000"/>
            </a:solidFill>
            <a:miter lim="800000"/>
            <a:headEnd/>
            <a:tailEnd/>
          </a:ln>
        </p:spPr>
      </p:pic>
      <p:sp>
        <p:nvSpPr>
          <p:cNvPr id="8" name="Text Box 7"/>
          <p:cNvSpPr txBox="1">
            <a:spLocks noChangeArrowheads="1"/>
          </p:cNvSpPr>
          <p:nvPr/>
        </p:nvSpPr>
        <p:spPr bwMode="auto">
          <a:xfrm>
            <a:off x="7524750" y="4181475"/>
            <a:ext cx="1074738" cy="1168400"/>
          </a:xfrm>
          <a:prstGeom prst="rect">
            <a:avLst/>
          </a:prstGeom>
          <a:solidFill>
            <a:sysClr val="window" lastClr="FFFFFF"/>
          </a:solidFill>
          <a:ln w="9525">
            <a:solidFill>
              <a:srgbClr val="FF0000"/>
            </a:solidFill>
            <a:miter lim="800000"/>
            <a:headEnd/>
            <a:tailEnd/>
          </a:ln>
          <a:effectLst/>
          <a:extLst>
            <a:ext uri="{AF507438-7753-43E0-B8FC-AC1667EBCBE1}"/>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1" fontAlgn="auto" hangingPunct="1">
              <a:spcBef>
                <a:spcPts val="0"/>
              </a:spcBef>
              <a:spcAft>
                <a:spcPts val="0"/>
              </a:spcAft>
              <a:defRPr/>
            </a:pPr>
            <a:r>
              <a:rPr lang="it-IT" sz="1400" b="0" kern="0" dirty="0" smtClean="0">
                <a:solidFill>
                  <a:srgbClr val="000000"/>
                </a:solidFill>
                <a:cs typeface="+mn-cs"/>
              </a:rPr>
              <a:t>Dimensioni </a:t>
            </a:r>
            <a:r>
              <a:rPr lang="it-IT" sz="1400" b="0" kern="0" dirty="0">
                <a:solidFill>
                  <a:srgbClr val="000000"/>
                </a:solidFill>
                <a:cs typeface="+mn-cs"/>
              </a:rPr>
              <a:t>del cervello nella scala </a:t>
            </a:r>
            <a:r>
              <a:rPr lang="it-IT" sz="1400" b="0" kern="0" dirty="0" smtClean="0">
                <a:solidFill>
                  <a:srgbClr val="000000"/>
                </a:solidFill>
                <a:cs typeface="+mn-cs"/>
              </a:rPr>
              <a:t>evolutiva.</a:t>
            </a:r>
            <a:endParaRPr lang="it-IT" sz="1400" b="0" kern="0" dirty="0">
              <a:solidFill>
                <a:srgbClr val="000000"/>
              </a:solidFill>
              <a:cs typeface="+mn-cs"/>
            </a:endParaRPr>
          </a:p>
        </p:txBody>
      </p:sp>
      <p:sp>
        <p:nvSpPr>
          <p:cNvPr id="101384" name="CasellaDiTesto 1"/>
          <p:cNvSpPr txBox="1">
            <a:spLocks noChangeArrowheads="1"/>
          </p:cNvSpPr>
          <p:nvPr/>
        </p:nvSpPr>
        <p:spPr bwMode="auto">
          <a:xfrm>
            <a:off x="5508625" y="1406525"/>
            <a:ext cx="811213" cy="338138"/>
          </a:xfrm>
          <a:prstGeom prst="rect">
            <a:avLst/>
          </a:prstGeom>
          <a:noFill/>
          <a:ln w="9525">
            <a:noFill/>
            <a:miter lim="800000"/>
            <a:headEnd/>
            <a:tailEnd/>
          </a:ln>
        </p:spPr>
        <p:txBody>
          <a:bodyPr wrap="none">
            <a:spAutoFit/>
          </a:bodyPr>
          <a:lstStyle/>
          <a:p>
            <a:r>
              <a:rPr lang="it-IT" sz="1600">
                <a:solidFill>
                  <a:srgbClr val="000000"/>
                </a:solidFill>
                <a:latin typeface="Calibri" pitchFamily="34" charset="0"/>
              </a:rPr>
              <a:t>(MEMI)</a:t>
            </a:r>
          </a:p>
        </p:txBody>
      </p:sp>
      <p:sp>
        <p:nvSpPr>
          <p:cNvPr id="101385" name="CasellaDiTesto 9"/>
          <p:cNvSpPr txBox="1">
            <a:spLocks noChangeArrowheads="1"/>
          </p:cNvSpPr>
          <p:nvPr/>
        </p:nvSpPr>
        <p:spPr bwMode="auto">
          <a:xfrm>
            <a:off x="5661025" y="2862263"/>
            <a:ext cx="723900" cy="339725"/>
          </a:xfrm>
          <a:prstGeom prst="rect">
            <a:avLst/>
          </a:prstGeom>
          <a:noFill/>
          <a:ln w="9525">
            <a:noFill/>
            <a:miter lim="800000"/>
            <a:headEnd/>
            <a:tailEnd/>
          </a:ln>
        </p:spPr>
        <p:txBody>
          <a:bodyPr wrap="none">
            <a:spAutoFit/>
          </a:bodyPr>
          <a:lstStyle/>
          <a:p>
            <a:r>
              <a:rPr lang="it-IT" sz="1600">
                <a:solidFill>
                  <a:srgbClr val="000000"/>
                </a:solidFill>
                <a:latin typeface="Calibri" pitchFamily="34" charset="0"/>
              </a:rPr>
              <a:t>(GENI)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4" name="Picture 10" descr="http://www.superedo.it/sfondi/sfondi/Natura/Nuvole/nuvole_7.jpg"/>
          <p:cNvPicPr>
            <a:picLocks noChangeAspect="1"/>
          </p:cNvPicPr>
          <p:nvPr/>
        </p:nvPicPr>
        <p:blipFill>
          <a:blip r:embed="rId4"/>
          <a:srcRect/>
          <a:stretch>
            <a:fillRect/>
          </a:stretch>
        </p:blipFill>
        <p:spPr bwMode="auto">
          <a:xfrm>
            <a:off x="2663825" y="4797425"/>
            <a:ext cx="3960813" cy="1358900"/>
          </a:xfrm>
          <a:prstGeom prst="rect">
            <a:avLst/>
          </a:prstGeom>
          <a:noFill/>
          <a:ln w="9525">
            <a:noFill/>
            <a:miter lim="800000"/>
            <a:headEnd/>
            <a:tailEnd/>
          </a:ln>
        </p:spPr>
      </p:pic>
      <p:graphicFrame>
        <p:nvGraphicFramePr>
          <p:cNvPr id="1062" name="Object 38"/>
          <p:cNvGraphicFramePr>
            <a:graphicFrameLocks noGrp="1" noChangeAspect="1"/>
          </p:cNvGraphicFramePr>
          <p:nvPr>
            <p:ph idx="1"/>
          </p:nvPr>
        </p:nvGraphicFramePr>
        <p:xfrm>
          <a:off x="5580063" y="4508500"/>
          <a:ext cx="1200150" cy="862013"/>
        </p:xfrm>
        <a:graphic>
          <a:graphicData uri="http://schemas.openxmlformats.org/presentationml/2006/ole">
            <p:oleObj spid="_x0000_s1062" r:id="rId5" imgW="2965704" imgH="2127504" progId="">
              <p:embed/>
            </p:oleObj>
          </a:graphicData>
        </a:graphic>
      </p:graphicFrame>
      <p:pic>
        <p:nvPicPr>
          <p:cNvPr id="1065" name="Picture 5"/>
          <p:cNvPicPr>
            <a:picLocks noChangeAspect="1" noChangeArrowheads="1"/>
          </p:cNvPicPr>
          <p:nvPr/>
        </p:nvPicPr>
        <p:blipFill>
          <a:blip r:embed="rId6"/>
          <a:srcRect/>
          <a:stretch>
            <a:fillRect/>
          </a:stretch>
        </p:blipFill>
        <p:spPr bwMode="auto">
          <a:xfrm>
            <a:off x="7150100" y="1835150"/>
            <a:ext cx="1190625" cy="1898650"/>
          </a:xfrm>
          <a:prstGeom prst="rect">
            <a:avLst/>
          </a:prstGeom>
          <a:noFill/>
          <a:ln w="9525">
            <a:noFill/>
            <a:miter lim="800000"/>
            <a:headEnd/>
            <a:tailEnd/>
          </a:ln>
        </p:spPr>
      </p:pic>
      <p:pic>
        <p:nvPicPr>
          <p:cNvPr id="1066" name="Picture 4" descr="http://www.kuthumadierks.com/articoli/racc/immagini/SCALA_DI_GIACOBBE.jpg"/>
          <p:cNvPicPr>
            <a:picLocks noChangeAspect="1" noChangeArrowheads="1"/>
          </p:cNvPicPr>
          <p:nvPr/>
        </p:nvPicPr>
        <p:blipFill>
          <a:blip r:embed="rId7"/>
          <a:srcRect/>
          <a:stretch>
            <a:fillRect/>
          </a:stretch>
        </p:blipFill>
        <p:spPr bwMode="auto">
          <a:xfrm>
            <a:off x="874713" y="1965325"/>
            <a:ext cx="1296987" cy="1735138"/>
          </a:xfrm>
          <a:prstGeom prst="rect">
            <a:avLst/>
          </a:prstGeom>
          <a:noFill/>
          <a:ln w="9525">
            <a:noFill/>
            <a:miter lim="800000"/>
            <a:headEnd/>
            <a:tailEnd/>
          </a:ln>
        </p:spPr>
      </p:pic>
      <p:sp>
        <p:nvSpPr>
          <p:cNvPr id="1067" name="CasellaDiTesto 1"/>
          <p:cNvSpPr txBox="1">
            <a:spLocks noChangeArrowheads="1"/>
          </p:cNvSpPr>
          <p:nvPr/>
        </p:nvSpPr>
        <p:spPr bwMode="auto">
          <a:xfrm>
            <a:off x="7078663" y="3698875"/>
            <a:ext cx="1333500" cy="554038"/>
          </a:xfrm>
          <a:prstGeom prst="rect">
            <a:avLst/>
          </a:prstGeom>
          <a:noFill/>
          <a:ln w="9525">
            <a:noFill/>
            <a:miter lim="800000"/>
            <a:headEnd/>
            <a:tailEnd/>
          </a:ln>
        </p:spPr>
        <p:txBody>
          <a:bodyPr>
            <a:spAutoFit/>
          </a:bodyPr>
          <a:lstStyle/>
          <a:p>
            <a:pPr algn="ctr"/>
            <a:r>
              <a:rPr lang="it-IT" sz="1600">
                <a:solidFill>
                  <a:srgbClr val="336699"/>
                </a:solidFill>
              </a:rPr>
              <a:t>I tre cervelli </a:t>
            </a:r>
            <a:r>
              <a:rPr lang="it-IT" sz="1400">
                <a:solidFill>
                  <a:srgbClr val="336699"/>
                </a:solidFill>
              </a:rPr>
              <a:t>(MacLean)</a:t>
            </a:r>
          </a:p>
        </p:txBody>
      </p:sp>
      <p:pic>
        <p:nvPicPr>
          <p:cNvPr id="1068" name="Picture 13"/>
          <p:cNvPicPr>
            <a:picLocks noChangeAspect="1" noChangeArrowheads="1"/>
          </p:cNvPicPr>
          <p:nvPr/>
        </p:nvPicPr>
        <p:blipFill>
          <a:blip r:embed="rId8"/>
          <a:srcRect/>
          <a:stretch>
            <a:fillRect/>
          </a:stretch>
        </p:blipFill>
        <p:spPr bwMode="auto">
          <a:xfrm>
            <a:off x="4037013" y="146050"/>
            <a:ext cx="711200" cy="696913"/>
          </a:xfrm>
          <a:prstGeom prst="rect">
            <a:avLst/>
          </a:prstGeom>
          <a:noFill/>
          <a:ln w="9525">
            <a:noFill/>
            <a:miter lim="800000"/>
            <a:headEnd/>
            <a:tailEnd/>
          </a:ln>
        </p:spPr>
      </p:pic>
      <p:sp>
        <p:nvSpPr>
          <p:cNvPr id="17" name="Rettangolo 2"/>
          <p:cNvSpPr>
            <a:spLocks noChangeArrowheads="1"/>
          </p:cNvSpPr>
          <p:nvPr/>
        </p:nvSpPr>
        <p:spPr bwMode="auto">
          <a:xfrm>
            <a:off x="3744913" y="790575"/>
            <a:ext cx="1295400" cy="461963"/>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it-IT" sz="1200" kern="0" dirty="0">
                <a:solidFill>
                  <a:srgbClr val="336699"/>
                </a:solidFill>
                <a:cs typeface="+mn-cs"/>
              </a:rPr>
              <a:t>Brain in the net</a:t>
            </a:r>
          </a:p>
          <a:p>
            <a:pPr fontAlgn="auto">
              <a:spcBef>
                <a:spcPts val="0"/>
              </a:spcBef>
              <a:spcAft>
                <a:spcPts val="0"/>
              </a:spcAft>
              <a:defRPr/>
            </a:pPr>
            <a:r>
              <a:rPr lang="it-IT" sz="1200" kern="0" dirty="0">
                <a:solidFill>
                  <a:srgbClr val="FFFF99"/>
                </a:solidFill>
                <a:cs typeface="+mn-cs"/>
              </a:rPr>
              <a:t>()</a:t>
            </a:r>
            <a:endParaRPr lang="it-IT" sz="1200" kern="0" dirty="0">
              <a:solidFill>
                <a:srgbClr val="FFFF99"/>
              </a:solidFill>
              <a:cs typeface="+mn-cs"/>
            </a:endParaRPr>
          </a:p>
        </p:txBody>
      </p:sp>
      <p:sp>
        <p:nvSpPr>
          <p:cNvPr id="18" name="Rettangolo 2"/>
          <p:cNvSpPr>
            <a:spLocks noChangeArrowheads="1"/>
          </p:cNvSpPr>
          <p:nvPr/>
        </p:nvSpPr>
        <p:spPr bwMode="auto">
          <a:xfrm>
            <a:off x="541338" y="3711575"/>
            <a:ext cx="1963737" cy="554038"/>
          </a:xfrm>
          <a:prstGeom prst="rect">
            <a:avLst/>
          </a:prstGeom>
          <a:noFill/>
          <a:ln>
            <a:noFill/>
          </a:ln>
          <a:extLst>
            <a:ext uri="{909E8E84-426E-40DD-AFC4-6F175D3DCCD1}"/>
            <a:ext uri="{91240B29-F687-4F45-9708-019B960494DF}"/>
          </a:extLst>
        </p:spPr>
        <p:txBody>
          <a:bodyPr>
            <a:spAutoFit/>
          </a:bodyPr>
          <a:lstStyle/>
          <a:p>
            <a:pPr algn="ctr" fontAlgn="auto">
              <a:spcBef>
                <a:spcPts val="0"/>
              </a:spcBef>
              <a:spcAft>
                <a:spcPts val="0"/>
              </a:spcAft>
              <a:defRPr/>
            </a:pPr>
            <a:r>
              <a:rPr lang="it-IT" sz="1600" kern="0" dirty="0">
                <a:solidFill>
                  <a:srgbClr val="336699"/>
                </a:solidFill>
                <a:cs typeface="+mn-cs"/>
              </a:rPr>
              <a:t>Scala di Giacobbe </a:t>
            </a:r>
            <a:endParaRPr lang="it-IT" sz="1600" kern="0" dirty="0">
              <a:solidFill>
                <a:srgbClr val="336699"/>
              </a:solidFill>
              <a:cs typeface="+mn-cs"/>
            </a:endParaRPr>
          </a:p>
          <a:p>
            <a:pPr algn="ctr" fontAlgn="auto">
              <a:spcBef>
                <a:spcPts val="0"/>
              </a:spcBef>
              <a:spcAft>
                <a:spcPts val="0"/>
              </a:spcAft>
              <a:defRPr/>
            </a:pPr>
            <a:r>
              <a:rPr lang="it-IT" sz="1400" kern="0" dirty="0">
                <a:solidFill>
                  <a:srgbClr val="336699"/>
                </a:solidFill>
                <a:cs typeface="+mn-cs"/>
              </a:rPr>
              <a:t>(</a:t>
            </a:r>
            <a:r>
              <a:rPr lang="it-IT" sz="1400" kern="0" dirty="0">
                <a:solidFill>
                  <a:srgbClr val="336699"/>
                </a:solidFill>
                <a:cs typeface="+mn-cs"/>
              </a:rPr>
              <a:t>Genesi)</a:t>
            </a:r>
          </a:p>
        </p:txBody>
      </p:sp>
      <p:sp>
        <p:nvSpPr>
          <p:cNvPr id="1071" name="Rettangolo 3"/>
          <p:cNvSpPr>
            <a:spLocks noChangeArrowheads="1"/>
          </p:cNvSpPr>
          <p:nvPr/>
        </p:nvSpPr>
        <p:spPr bwMode="auto">
          <a:xfrm flipH="1">
            <a:off x="323850" y="990600"/>
            <a:ext cx="8575675" cy="523875"/>
          </a:xfrm>
          <a:prstGeom prst="rect">
            <a:avLst/>
          </a:prstGeom>
          <a:noFill/>
          <a:ln w="38100">
            <a:noFill/>
            <a:miter lim="800000"/>
            <a:headEnd/>
            <a:tailEnd/>
          </a:ln>
        </p:spPr>
        <p:txBody>
          <a:bodyPr>
            <a:spAutoFit/>
          </a:bodyPr>
          <a:lstStyle/>
          <a:p>
            <a:pPr algn="ctr"/>
            <a:r>
              <a:rPr lang="en-GB" sz="2800" b="1">
                <a:solidFill>
                  <a:srgbClr val="336699"/>
                </a:solidFill>
                <a:latin typeface="Tahoma" pitchFamily="34" charset="0"/>
                <a:cs typeface="Tahoma" pitchFamily="34" charset="0"/>
              </a:rPr>
              <a:t>VERSO IL QUARTO CERVELLO </a:t>
            </a:r>
          </a:p>
        </p:txBody>
      </p:sp>
      <p:pic>
        <p:nvPicPr>
          <p:cNvPr id="1072" name="Picture 5" descr="dito su dito giù"/>
          <p:cNvPicPr>
            <a:picLocks noChangeAspect="1" noChangeArrowheads="1"/>
          </p:cNvPicPr>
          <p:nvPr/>
        </p:nvPicPr>
        <p:blipFill>
          <a:blip r:embed="rId9"/>
          <a:srcRect/>
          <a:stretch>
            <a:fillRect/>
          </a:stretch>
        </p:blipFill>
        <p:spPr bwMode="auto">
          <a:xfrm>
            <a:off x="3952875" y="1860550"/>
            <a:ext cx="1238250" cy="1854200"/>
          </a:xfrm>
          <a:prstGeom prst="rect">
            <a:avLst/>
          </a:prstGeom>
          <a:noFill/>
          <a:ln w="9525">
            <a:noFill/>
            <a:miter lim="800000"/>
            <a:headEnd/>
            <a:tailEnd/>
          </a:ln>
        </p:spPr>
      </p:pic>
      <p:sp>
        <p:nvSpPr>
          <p:cNvPr id="21" name="Rettangolo 2"/>
          <p:cNvSpPr>
            <a:spLocks noChangeArrowheads="1"/>
          </p:cNvSpPr>
          <p:nvPr/>
        </p:nvSpPr>
        <p:spPr bwMode="auto">
          <a:xfrm>
            <a:off x="3527425" y="3714750"/>
            <a:ext cx="2232025" cy="554038"/>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it-IT" sz="1600" kern="0" dirty="0">
                <a:solidFill>
                  <a:srgbClr val="336699"/>
                </a:solidFill>
                <a:cs typeface="+mn-cs"/>
              </a:rPr>
              <a:t>La Scuola di </a:t>
            </a:r>
            <a:r>
              <a:rPr lang="it-IT" sz="1600" kern="0" dirty="0">
                <a:solidFill>
                  <a:srgbClr val="336699"/>
                </a:solidFill>
                <a:cs typeface="+mn-cs"/>
              </a:rPr>
              <a:t>Atene</a:t>
            </a:r>
          </a:p>
          <a:p>
            <a:pPr algn="ctr" fontAlgn="auto">
              <a:spcBef>
                <a:spcPts val="0"/>
              </a:spcBef>
              <a:spcAft>
                <a:spcPts val="0"/>
              </a:spcAft>
              <a:defRPr/>
            </a:pPr>
            <a:r>
              <a:rPr lang="it-IT" sz="1400" kern="0" dirty="0">
                <a:solidFill>
                  <a:srgbClr val="336699"/>
                </a:solidFill>
                <a:cs typeface="+mn-cs"/>
              </a:rPr>
              <a:t>(Raffaello)</a:t>
            </a:r>
            <a:endParaRPr lang="it-IT" sz="1400" kern="0" dirty="0">
              <a:solidFill>
                <a:srgbClr val="336699"/>
              </a:solidFill>
              <a:cs typeface="+mn-cs"/>
            </a:endParaRPr>
          </a:p>
        </p:txBody>
      </p:sp>
      <p:sp>
        <p:nvSpPr>
          <p:cNvPr id="22" name="Rettangolo 2"/>
          <p:cNvSpPr>
            <a:spLocks noChangeArrowheads="1"/>
          </p:cNvSpPr>
          <p:nvPr/>
        </p:nvSpPr>
        <p:spPr bwMode="auto">
          <a:xfrm>
            <a:off x="4800600" y="5827713"/>
            <a:ext cx="1854200" cy="338137"/>
          </a:xfrm>
          <a:prstGeom prst="rect">
            <a:avLst/>
          </a:prstGeom>
          <a:noFill/>
          <a:ln>
            <a:noFill/>
          </a:ln>
          <a:extLst>
            <a:ext uri="{909E8E84-426E-40DD-AFC4-6F175D3DCCD1}"/>
            <a:ext uri="{91240B29-F687-4F45-9708-019B960494DF}"/>
          </a:extLst>
        </p:spPr>
        <p:txBody>
          <a:bodyPr>
            <a:spAutoFit/>
          </a:bodyPr>
          <a:lstStyle/>
          <a:p>
            <a:pPr algn="ctr" fontAlgn="auto">
              <a:spcBef>
                <a:spcPts val="0"/>
              </a:spcBef>
              <a:spcAft>
                <a:spcPts val="0"/>
              </a:spcAft>
              <a:defRPr/>
            </a:pPr>
            <a:r>
              <a:rPr lang="it-IT" sz="1600" kern="0" dirty="0">
                <a:solidFill>
                  <a:srgbClr val="FFFF00"/>
                </a:solidFill>
                <a:cs typeface="+mn-cs"/>
              </a:rPr>
              <a:t>The </a:t>
            </a:r>
            <a:r>
              <a:rPr lang="it-IT" sz="1600" kern="0" dirty="0" err="1">
                <a:solidFill>
                  <a:srgbClr val="FFFF00"/>
                </a:solidFill>
                <a:cs typeface="+mn-cs"/>
              </a:rPr>
              <a:t>Neverland</a:t>
            </a:r>
            <a:endParaRPr lang="it-IT" sz="1600" kern="0" dirty="0">
              <a:solidFill>
                <a:srgbClr val="FFFF00"/>
              </a:solidFill>
              <a:cs typeface="+mn-cs"/>
            </a:endParaRPr>
          </a:p>
        </p:txBody>
      </p:sp>
      <p:sp>
        <p:nvSpPr>
          <p:cNvPr id="1075" name="Text Box 4"/>
          <p:cNvSpPr txBox="1">
            <a:spLocks noChangeArrowheads="1"/>
          </p:cNvSpPr>
          <p:nvPr/>
        </p:nvSpPr>
        <p:spPr bwMode="auto">
          <a:xfrm>
            <a:off x="2343150" y="6240463"/>
            <a:ext cx="4537075" cy="768350"/>
          </a:xfrm>
          <a:prstGeom prst="rect">
            <a:avLst/>
          </a:prstGeom>
          <a:noFill/>
          <a:ln w="9525">
            <a:noFill/>
            <a:miter lim="800000"/>
            <a:headEnd/>
            <a:tailEnd/>
          </a:ln>
        </p:spPr>
        <p:txBody>
          <a:bodyPr>
            <a:spAutoFit/>
          </a:bodyPr>
          <a:lstStyle/>
          <a:p>
            <a:pPr algn="ctr"/>
            <a:r>
              <a:rPr lang="it-IT" sz="1200" b="1">
                <a:solidFill>
                  <a:srgbClr val="336699"/>
                </a:solidFill>
                <a:latin typeface="Comic Sans MS" pitchFamily="66" charset="0"/>
              </a:rPr>
              <a:t>A MIND THAT HAS BEEN STRETCHED </a:t>
            </a:r>
          </a:p>
          <a:p>
            <a:pPr algn="ctr"/>
            <a:r>
              <a:rPr lang="it-IT" sz="1200" b="1">
                <a:solidFill>
                  <a:srgbClr val="336699"/>
                </a:solidFill>
                <a:latin typeface="Comic Sans MS" pitchFamily="66" charset="0"/>
              </a:rPr>
              <a:t>WILL NEVER RETURN TO ITS ORIGINAL DIMENSION </a:t>
            </a:r>
            <a:r>
              <a:rPr lang="it-IT" sz="1000" i="1">
                <a:solidFill>
                  <a:srgbClr val="336699"/>
                </a:solidFill>
                <a:latin typeface="Comic Sans MS" pitchFamily="66" charset="0"/>
              </a:rPr>
              <a:t>(Einstein)</a:t>
            </a:r>
            <a:endParaRPr lang="it-IT" sz="1000" i="1">
              <a:solidFill>
                <a:srgbClr val="336699"/>
              </a:solidFill>
              <a:latin typeface="Comic Sans MS" pitchFamily="66" charset="0"/>
              <a:cs typeface="Times New Roman" pitchFamily="18" charset="0"/>
            </a:endParaRPr>
          </a:p>
          <a:p>
            <a:pPr algn="ctr"/>
            <a:endParaRPr lang="it-IT" sz="1000" b="1" i="1">
              <a:solidFill>
                <a:srgbClr val="336699"/>
              </a:solidFill>
              <a:latin typeface="Comic Sans MS" pitchFamily="66" charset="0"/>
              <a:cs typeface="Times New Roman" pitchFamily="18" charset="0"/>
            </a:endParaRPr>
          </a:p>
        </p:txBody>
      </p:sp>
      <p:sp>
        <p:nvSpPr>
          <p:cNvPr id="1076" name="CasellaDiTesto 15"/>
          <p:cNvSpPr txBox="1">
            <a:spLocks noChangeArrowheads="1"/>
          </p:cNvSpPr>
          <p:nvPr/>
        </p:nvSpPr>
        <p:spPr bwMode="auto">
          <a:xfrm>
            <a:off x="0" y="7938"/>
            <a:ext cx="1039813" cy="307975"/>
          </a:xfrm>
          <a:prstGeom prst="rect">
            <a:avLst/>
          </a:prstGeom>
          <a:noFill/>
          <a:ln w="9525">
            <a:noFill/>
            <a:miter lim="800000"/>
            <a:headEnd/>
            <a:tailEnd/>
          </a:ln>
        </p:spPr>
        <p:txBody>
          <a:bodyPr wrap="none">
            <a:spAutoFit/>
          </a:bodyPr>
          <a:lstStyle/>
          <a:p>
            <a:r>
              <a:rPr lang="it-IT" sz="1400" i="1">
                <a:solidFill>
                  <a:srgbClr val="336699"/>
                </a:solidFill>
                <a:latin typeface="Calibri" pitchFamily="34" charset="0"/>
              </a:rPr>
              <a:t>Battù, 2012</a:t>
            </a:r>
          </a:p>
        </p:txBody>
      </p:sp>
      <p:sp>
        <p:nvSpPr>
          <p:cNvPr id="1077" name="CasellaDiTesto 18"/>
          <p:cNvSpPr txBox="1">
            <a:spLocks noChangeArrowheads="1"/>
          </p:cNvSpPr>
          <p:nvPr/>
        </p:nvSpPr>
        <p:spPr bwMode="auto">
          <a:xfrm>
            <a:off x="684213" y="1331913"/>
            <a:ext cx="8064500" cy="368300"/>
          </a:xfrm>
          <a:prstGeom prst="rect">
            <a:avLst/>
          </a:prstGeom>
          <a:noFill/>
          <a:ln w="9525">
            <a:noFill/>
            <a:miter lim="800000"/>
            <a:headEnd/>
            <a:tailEnd/>
          </a:ln>
        </p:spPr>
        <p:txBody>
          <a:bodyPr>
            <a:spAutoFit/>
          </a:bodyPr>
          <a:lstStyle/>
          <a:p>
            <a:r>
              <a:rPr lang="it-IT" b="1">
                <a:solidFill>
                  <a:srgbClr val="FF0000"/>
                </a:solidFill>
                <a:latin typeface="Calibri" pitchFamily="34" charset="0"/>
              </a:rPr>
              <a:t>---------------------------------------------------------------------------------------------------------------</a:t>
            </a:r>
          </a:p>
        </p:txBody>
      </p:sp>
      <p:sp>
        <p:nvSpPr>
          <p:cNvPr id="1078" name="CasellaDiTesto 19"/>
          <p:cNvSpPr txBox="1">
            <a:spLocks noChangeArrowheads="1"/>
          </p:cNvSpPr>
          <p:nvPr/>
        </p:nvSpPr>
        <p:spPr bwMode="auto">
          <a:xfrm>
            <a:off x="522288" y="4252913"/>
            <a:ext cx="8066087" cy="369887"/>
          </a:xfrm>
          <a:prstGeom prst="rect">
            <a:avLst/>
          </a:prstGeom>
          <a:noFill/>
          <a:ln w="9525">
            <a:noFill/>
            <a:miter lim="800000"/>
            <a:headEnd/>
            <a:tailEnd/>
          </a:ln>
        </p:spPr>
        <p:txBody>
          <a:bodyPr>
            <a:spAutoFit/>
          </a:bodyPr>
          <a:lstStyle/>
          <a:p>
            <a:r>
              <a:rPr lang="it-IT" b="1">
                <a:solidFill>
                  <a:srgbClr val="FF0000"/>
                </a:solidFill>
                <a:latin typeface="Calibri" pitchFamily="34" charset="0"/>
              </a:rPr>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163" y="25400"/>
            <a:ext cx="1041400" cy="307975"/>
          </a:xfrm>
          <a:prstGeom prst="rect">
            <a:avLst/>
          </a:prstGeom>
          <a:noFill/>
        </p:spPr>
        <p:txBody>
          <a:bodyPr wrap="none">
            <a:spAutoFit/>
          </a:bodyPr>
          <a:lstStyle/>
          <a:p>
            <a:pPr fontAlgn="auto">
              <a:spcBef>
                <a:spcPts val="0"/>
              </a:spcBef>
              <a:spcAft>
                <a:spcPts val="0"/>
              </a:spcAft>
              <a:defRPr/>
            </a:pPr>
            <a:r>
              <a:rPr lang="it-IT" sz="1400" i="1" kern="0" dirty="0" err="1">
                <a:solidFill>
                  <a:srgbClr val="336699"/>
                </a:solidFill>
                <a:latin typeface="+mn-lt"/>
                <a:cs typeface="+mn-cs"/>
              </a:rPr>
              <a:t>Battù</a:t>
            </a:r>
            <a:r>
              <a:rPr lang="it-IT" sz="1400" i="1" kern="0" dirty="0">
                <a:solidFill>
                  <a:srgbClr val="336699"/>
                </a:solidFill>
                <a:latin typeface="+mn-lt"/>
                <a:cs typeface="+mn-cs"/>
              </a:rPr>
              <a:t>, 2012</a:t>
            </a:r>
            <a:endParaRPr lang="it-IT" sz="1400" i="1" kern="0" dirty="0">
              <a:solidFill>
                <a:srgbClr val="336699"/>
              </a:solidFill>
              <a:latin typeface="+mn-lt"/>
              <a:cs typeface="+mn-cs"/>
            </a:endParaRPr>
          </a:p>
        </p:txBody>
      </p:sp>
      <p:sp>
        <p:nvSpPr>
          <p:cNvPr id="106498" name="Rettangolo 3"/>
          <p:cNvSpPr>
            <a:spLocks noChangeArrowheads="1"/>
          </p:cNvSpPr>
          <p:nvPr/>
        </p:nvSpPr>
        <p:spPr bwMode="auto">
          <a:xfrm flipH="1">
            <a:off x="26988" y="404813"/>
            <a:ext cx="9113837" cy="954087"/>
          </a:xfrm>
          <a:prstGeom prst="rect">
            <a:avLst/>
          </a:prstGeom>
          <a:noFill/>
          <a:ln w="38100">
            <a:noFill/>
            <a:miter lim="800000"/>
            <a:headEnd/>
            <a:tailEnd/>
          </a:ln>
        </p:spPr>
        <p:txBody>
          <a:bodyPr>
            <a:spAutoFit/>
          </a:bodyPr>
          <a:lstStyle/>
          <a:p>
            <a:pPr algn="ctr"/>
            <a:r>
              <a:rPr lang="it-IT" sz="3200" b="1">
                <a:solidFill>
                  <a:srgbClr val="336699"/>
                </a:solidFill>
                <a:latin typeface="Tahoma" pitchFamily="34" charset="0"/>
                <a:cs typeface="Tahoma" pitchFamily="34" charset="0"/>
              </a:rPr>
              <a:t>IL CERVELLO DAVANTI ALLA BELLEZZA</a:t>
            </a:r>
          </a:p>
          <a:p>
            <a:pPr algn="ctr"/>
            <a:r>
              <a:rPr lang="it-IT" sz="2400" b="1" i="1">
                <a:solidFill>
                  <a:srgbClr val="336699"/>
                </a:solidFill>
                <a:latin typeface="Tahoma" pitchFamily="34" charset="0"/>
                <a:cs typeface="Tahoma" pitchFamily="34" charset="0"/>
              </a:rPr>
              <a:t>Neuroni a specchio</a:t>
            </a:r>
          </a:p>
        </p:txBody>
      </p:sp>
      <p:pic>
        <p:nvPicPr>
          <p:cNvPr id="106499" name="Picture 2"/>
          <p:cNvPicPr>
            <a:picLocks noChangeAspect="1" noChangeArrowheads="1"/>
          </p:cNvPicPr>
          <p:nvPr/>
        </p:nvPicPr>
        <p:blipFill>
          <a:blip r:embed="rId3"/>
          <a:srcRect/>
          <a:stretch>
            <a:fillRect/>
          </a:stretch>
        </p:blipFill>
        <p:spPr bwMode="auto">
          <a:xfrm>
            <a:off x="966788" y="2060575"/>
            <a:ext cx="3629025" cy="3816350"/>
          </a:xfrm>
          <a:prstGeom prst="rect">
            <a:avLst/>
          </a:prstGeom>
          <a:noFill/>
          <a:ln w="9525">
            <a:noFill/>
            <a:miter lim="800000"/>
            <a:headEnd/>
            <a:tailEnd/>
          </a:ln>
        </p:spPr>
      </p:pic>
      <p:sp>
        <p:nvSpPr>
          <p:cNvPr id="106500" name="CasellaDiTesto 4"/>
          <p:cNvSpPr txBox="1">
            <a:spLocks noChangeArrowheads="1"/>
          </p:cNvSpPr>
          <p:nvPr/>
        </p:nvSpPr>
        <p:spPr bwMode="auto">
          <a:xfrm>
            <a:off x="5508625" y="3068638"/>
            <a:ext cx="2090738" cy="1200150"/>
          </a:xfrm>
          <a:prstGeom prst="rect">
            <a:avLst/>
          </a:prstGeom>
          <a:noFill/>
          <a:ln w="9525">
            <a:noFill/>
            <a:miter lim="800000"/>
            <a:headEnd/>
            <a:tailEnd/>
          </a:ln>
        </p:spPr>
        <p:txBody>
          <a:bodyPr wrap="none">
            <a:spAutoFit/>
          </a:bodyPr>
          <a:lstStyle/>
          <a:p>
            <a:pPr marL="342900" indent="-342900">
              <a:buFontTx/>
              <a:buAutoNum type="arabicPeriod"/>
            </a:pPr>
            <a:r>
              <a:rPr lang="it-IT" b="1" i="1">
                <a:solidFill>
                  <a:schemeClr val="tx2"/>
                </a:solidFill>
                <a:latin typeface="Calibri" pitchFamily="34" charset="0"/>
              </a:rPr>
              <a:t>Bianca Garavelli</a:t>
            </a:r>
          </a:p>
          <a:p>
            <a:pPr marL="342900" indent="-342900">
              <a:buFontTx/>
              <a:buAutoNum type="arabicPeriod"/>
            </a:pPr>
            <a:endParaRPr lang="it-IT" b="1" i="1">
              <a:solidFill>
                <a:schemeClr val="tx2"/>
              </a:solidFill>
              <a:latin typeface="Calibri" pitchFamily="34" charset="0"/>
            </a:endParaRPr>
          </a:p>
          <a:p>
            <a:pPr marL="342900" indent="-342900">
              <a:buFontTx/>
              <a:buAutoNum type="arabicPeriod"/>
            </a:pPr>
            <a:r>
              <a:rPr lang="it-IT" b="1" i="1">
                <a:solidFill>
                  <a:schemeClr val="tx2"/>
                </a:solidFill>
                <a:latin typeface="Calibri" pitchFamily="34" charset="0"/>
              </a:rPr>
              <a:t>Nicoletta Sanna</a:t>
            </a:r>
          </a:p>
          <a:p>
            <a:pPr marL="342900" indent="-342900">
              <a:buFontTx/>
              <a:buAutoNum type="arabicPeriod"/>
            </a:pPr>
            <a:endParaRPr lang="it-IT" b="1" i="1">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7938"/>
            <a:ext cx="1039813" cy="307975"/>
          </a:xfrm>
          <a:prstGeom prst="rect">
            <a:avLst/>
          </a:prstGeom>
          <a:noFill/>
        </p:spPr>
        <p:txBody>
          <a:bodyPr wrap="none">
            <a:spAutoFit/>
          </a:bodyPr>
          <a:lstStyle/>
          <a:p>
            <a:pPr fontAlgn="auto">
              <a:spcBef>
                <a:spcPts val="0"/>
              </a:spcBef>
              <a:spcAft>
                <a:spcPts val="0"/>
              </a:spcAft>
              <a:defRPr/>
            </a:pPr>
            <a:r>
              <a:rPr lang="it-IT" sz="1400" i="1" kern="0" dirty="0" err="1">
                <a:solidFill>
                  <a:schemeClr val="tx2"/>
                </a:solidFill>
                <a:latin typeface="Calibri" pitchFamily="34" charset="0"/>
                <a:cs typeface="Calibri" pitchFamily="34" charset="0"/>
              </a:rPr>
              <a:t>Battù</a:t>
            </a:r>
            <a:r>
              <a:rPr lang="it-IT" sz="1400" i="1" kern="0" dirty="0">
                <a:solidFill>
                  <a:schemeClr val="tx2"/>
                </a:solidFill>
                <a:latin typeface="Calibri" pitchFamily="34" charset="0"/>
                <a:cs typeface="Calibri" pitchFamily="34" charset="0"/>
              </a:rPr>
              <a:t>, 2012</a:t>
            </a:r>
            <a:endParaRPr lang="it-IT" sz="1400" i="1" kern="0" dirty="0">
              <a:solidFill>
                <a:schemeClr val="tx2"/>
              </a:solidFill>
              <a:latin typeface="Calibri" pitchFamily="34" charset="0"/>
              <a:cs typeface="Calibri" pitchFamily="34" charset="0"/>
            </a:endParaRPr>
          </a:p>
        </p:txBody>
      </p:sp>
      <p:sp>
        <p:nvSpPr>
          <p:cNvPr id="3" name="Rettangolo 2"/>
          <p:cNvSpPr/>
          <p:nvPr/>
        </p:nvSpPr>
        <p:spPr>
          <a:xfrm>
            <a:off x="107950" y="115888"/>
            <a:ext cx="8928100" cy="369887"/>
          </a:xfrm>
          <a:prstGeom prst="rect">
            <a:avLst/>
          </a:prstGeom>
        </p:spPr>
        <p:txBody>
          <a:bodyPr>
            <a:spAutoFit/>
          </a:bodyPr>
          <a:lstStyle/>
          <a:p>
            <a:pPr algn="ctr">
              <a:defRPr/>
            </a:pPr>
            <a:r>
              <a:rPr lang="it-IT" b="1" kern="0" dirty="0">
                <a:solidFill>
                  <a:srgbClr val="FF0000"/>
                </a:solidFill>
                <a:latin typeface="Tahoma" pitchFamily="34" charset="0"/>
                <a:cs typeface="+mn-cs"/>
              </a:rPr>
              <a:t>SEX AND GENDER</a:t>
            </a:r>
          </a:p>
        </p:txBody>
      </p:sp>
      <p:pic>
        <p:nvPicPr>
          <p:cNvPr id="78851" name="Picture 4" descr="http://www.romaviva.com/Img_liste_eventi/836462301.jpg"/>
          <p:cNvPicPr>
            <a:picLocks noChangeAspect="1" noChangeArrowheads="1"/>
          </p:cNvPicPr>
          <p:nvPr/>
        </p:nvPicPr>
        <p:blipFill>
          <a:blip r:embed="rId3"/>
          <a:srcRect/>
          <a:stretch>
            <a:fillRect/>
          </a:stretch>
        </p:blipFill>
        <p:spPr bwMode="auto">
          <a:xfrm>
            <a:off x="900113" y="1431925"/>
            <a:ext cx="1476375" cy="1993900"/>
          </a:xfrm>
          <a:prstGeom prst="rect">
            <a:avLst/>
          </a:prstGeom>
          <a:noFill/>
          <a:ln w="9525">
            <a:solidFill>
              <a:schemeClr val="tx2"/>
            </a:solidFill>
            <a:miter lim="800000"/>
            <a:headEnd/>
            <a:tailEnd/>
          </a:ln>
        </p:spPr>
      </p:pic>
      <p:pic>
        <p:nvPicPr>
          <p:cNvPr id="78852" name="Picture 2"/>
          <p:cNvPicPr>
            <a:picLocks noChangeAspect="1" noChangeArrowheads="1"/>
          </p:cNvPicPr>
          <p:nvPr/>
        </p:nvPicPr>
        <p:blipFill>
          <a:blip r:embed="rId4"/>
          <a:srcRect/>
          <a:stretch>
            <a:fillRect/>
          </a:stretch>
        </p:blipFill>
        <p:spPr bwMode="auto">
          <a:xfrm>
            <a:off x="2471738" y="1416050"/>
            <a:ext cx="1573212" cy="2000250"/>
          </a:xfrm>
          <a:prstGeom prst="rect">
            <a:avLst/>
          </a:prstGeom>
          <a:noFill/>
          <a:ln w="9525">
            <a:solidFill>
              <a:schemeClr val="tx2"/>
            </a:solidFill>
            <a:miter lim="800000"/>
            <a:headEnd/>
            <a:tailEnd/>
          </a:ln>
        </p:spPr>
      </p:pic>
      <p:sp>
        <p:nvSpPr>
          <p:cNvPr id="78853" name="Rettangolo 5"/>
          <p:cNvSpPr>
            <a:spLocks noChangeArrowheads="1"/>
          </p:cNvSpPr>
          <p:nvPr/>
        </p:nvSpPr>
        <p:spPr bwMode="auto">
          <a:xfrm>
            <a:off x="661988" y="3538538"/>
            <a:ext cx="3730625" cy="400050"/>
          </a:xfrm>
          <a:prstGeom prst="rect">
            <a:avLst/>
          </a:prstGeom>
          <a:noFill/>
          <a:ln w="9525">
            <a:noFill/>
            <a:miter lim="800000"/>
            <a:headEnd/>
            <a:tailEnd/>
          </a:ln>
        </p:spPr>
        <p:txBody>
          <a:bodyPr>
            <a:spAutoFit/>
          </a:bodyPr>
          <a:lstStyle/>
          <a:p>
            <a:pPr algn="ctr"/>
            <a:r>
              <a:rPr lang="it-IT" sz="2000" b="1">
                <a:solidFill>
                  <a:schemeClr val="tx2"/>
                </a:solidFill>
                <a:latin typeface="Tahoma" pitchFamily="34" charset="0"/>
                <a:cs typeface="Tahoma" pitchFamily="34" charset="0"/>
              </a:rPr>
              <a:t>* DIMORFISMO SESSUALE</a:t>
            </a:r>
          </a:p>
        </p:txBody>
      </p:sp>
      <p:pic>
        <p:nvPicPr>
          <p:cNvPr id="78854" name="Picture 4" descr="http://www.napoligaypress.it/wp-content/uploads/2007/07/pfilm49101834529363.jpg"/>
          <p:cNvPicPr>
            <a:picLocks noChangeAspect="1" noChangeArrowheads="1"/>
          </p:cNvPicPr>
          <p:nvPr/>
        </p:nvPicPr>
        <p:blipFill>
          <a:blip r:embed="rId5"/>
          <a:srcRect/>
          <a:stretch>
            <a:fillRect/>
          </a:stretch>
        </p:blipFill>
        <p:spPr bwMode="auto">
          <a:xfrm>
            <a:off x="5849938" y="3789363"/>
            <a:ext cx="1746250" cy="1681162"/>
          </a:xfrm>
          <a:prstGeom prst="rect">
            <a:avLst/>
          </a:prstGeom>
          <a:noFill/>
          <a:ln w="9525">
            <a:noFill/>
            <a:miter lim="800000"/>
            <a:headEnd/>
            <a:tailEnd/>
          </a:ln>
        </p:spPr>
      </p:pic>
      <p:sp>
        <p:nvSpPr>
          <p:cNvPr id="78855" name="Rettangolo 11"/>
          <p:cNvSpPr>
            <a:spLocks noChangeArrowheads="1"/>
          </p:cNvSpPr>
          <p:nvPr/>
        </p:nvSpPr>
        <p:spPr bwMode="auto">
          <a:xfrm>
            <a:off x="4146550" y="5599113"/>
            <a:ext cx="5153025" cy="400050"/>
          </a:xfrm>
          <a:prstGeom prst="rect">
            <a:avLst/>
          </a:prstGeom>
          <a:noFill/>
          <a:ln w="9525">
            <a:noFill/>
            <a:miter lim="800000"/>
            <a:headEnd/>
            <a:tailEnd/>
          </a:ln>
        </p:spPr>
        <p:txBody>
          <a:bodyPr>
            <a:spAutoFit/>
          </a:bodyPr>
          <a:lstStyle/>
          <a:p>
            <a:pPr algn="ctr"/>
            <a:r>
              <a:rPr lang="it-IT" sz="2000" b="1">
                <a:solidFill>
                  <a:schemeClr val="tx2"/>
                </a:solidFill>
                <a:latin typeface="Tahoma" pitchFamily="34" charset="0"/>
                <a:cs typeface="Tahoma" pitchFamily="34" charset="0"/>
              </a:rPr>
              <a:t>** SEXUAL BEHAVIOUR </a:t>
            </a:r>
          </a:p>
        </p:txBody>
      </p:sp>
      <p:sp>
        <p:nvSpPr>
          <p:cNvPr id="78856" name="Rectangle 3"/>
          <p:cNvSpPr txBox="1">
            <a:spLocks noChangeArrowheads="1"/>
          </p:cNvSpPr>
          <p:nvPr/>
        </p:nvSpPr>
        <p:spPr bwMode="auto">
          <a:xfrm>
            <a:off x="-180975" y="6197600"/>
            <a:ext cx="6192838" cy="438150"/>
          </a:xfrm>
          <a:prstGeom prst="rect">
            <a:avLst/>
          </a:prstGeom>
          <a:noFill/>
          <a:ln w="9525">
            <a:noFill/>
            <a:miter lim="800000"/>
            <a:headEnd/>
            <a:tailEnd/>
          </a:ln>
        </p:spPr>
        <p:txBody>
          <a:bodyPr/>
          <a:lstStyle/>
          <a:p>
            <a:pPr marL="342900" indent="-342900">
              <a:spcBef>
                <a:spcPct val="20000"/>
              </a:spcBef>
              <a:buFont typeface="Arial" charset="0"/>
              <a:buNone/>
            </a:pPr>
            <a:r>
              <a:rPr lang="it-IT" sz="2000">
                <a:solidFill>
                  <a:srgbClr val="FFCC00"/>
                </a:solidFill>
                <a:latin typeface="Tahoma" pitchFamily="34" charset="0"/>
                <a:cs typeface="Tahoma" pitchFamily="34" charset="0"/>
              </a:rPr>
              <a:t>	 </a:t>
            </a:r>
            <a:r>
              <a:rPr lang="it-IT" sz="1600">
                <a:solidFill>
                  <a:schemeClr val="tx2"/>
                </a:solidFill>
                <a:latin typeface="Tahoma" pitchFamily="34" charset="0"/>
                <a:cs typeface="Tahoma" pitchFamily="34" charset="0"/>
              </a:rPr>
              <a:t>*   GENETICA: XX/E; XY/T </a:t>
            </a:r>
          </a:p>
          <a:p>
            <a:pPr marL="342900" indent="-342900">
              <a:spcBef>
                <a:spcPct val="20000"/>
              </a:spcBef>
              <a:buFont typeface="Arial" charset="0"/>
              <a:buNone/>
            </a:pPr>
            <a:r>
              <a:rPr lang="it-IT" sz="1600">
                <a:solidFill>
                  <a:schemeClr val="tx2"/>
                </a:solidFill>
                <a:latin typeface="Tahoma" pitchFamily="34" charset="0"/>
                <a:cs typeface="Tahoma" pitchFamily="34" charset="0"/>
              </a:rPr>
              <a:t>       ** EPIGENETICA: ambiente, stile di vita, ruolo sociale … etc.</a:t>
            </a:r>
          </a:p>
        </p:txBody>
      </p:sp>
      <p:sp>
        <p:nvSpPr>
          <p:cNvPr id="5" name="Rettangolo 4"/>
          <p:cNvSpPr/>
          <p:nvPr/>
        </p:nvSpPr>
        <p:spPr>
          <a:xfrm>
            <a:off x="1547813" y="427038"/>
            <a:ext cx="6048375" cy="584200"/>
          </a:xfrm>
          <a:prstGeom prst="rect">
            <a:avLst/>
          </a:prstGeom>
        </p:spPr>
        <p:txBody>
          <a:bodyPr>
            <a:spAutoFit/>
          </a:bodyPr>
          <a:lstStyle/>
          <a:p>
            <a:pPr algn="ctr">
              <a:defRPr/>
            </a:pPr>
            <a:r>
              <a:rPr lang="it-IT" sz="3200" b="1" kern="0" dirty="0">
                <a:solidFill>
                  <a:schemeClr val="tx2"/>
                </a:solidFill>
                <a:latin typeface="Tahoma" pitchFamily="34" charset="0"/>
                <a:ea typeface="Tahoma" pitchFamily="34" charset="0"/>
                <a:cs typeface="Tahoma" pitchFamily="34" charset="0"/>
              </a:rPr>
              <a:t>IL CERVELLO SESSUATO</a:t>
            </a:r>
            <a:endParaRPr lang="it-IT" sz="3200" kern="0" dirty="0">
              <a:solidFill>
                <a:schemeClr val="tx2"/>
              </a:solidFill>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asellaDiTesto 2"/>
          <p:cNvSpPr txBox="1">
            <a:spLocks noChangeArrowheads="1"/>
          </p:cNvSpPr>
          <p:nvPr/>
        </p:nvSpPr>
        <p:spPr bwMode="auto">
          <a:xfrm>
            <a:off x="1392238" y="7938"/>
            <a:ext cx="6615112" cy="830262"/>
          </a:xfrm>
          <a:prstGeom prst="rect">
            <a:avLst/>
          </a:prstGeom>
          <a:noFill/>
          <a:ln w="9525">
            <a:noFill/>
            <a:miter lim="800000"/>
            <a:headEnd/>
            <a:tailEnd/>
          </a:ln>
        </p:spPr>
        <p:txBody>
          <a:bodyPr wrap="none">
            <a:spAutoFit/>
          </a:bodyPr>
          <a:lstStyle/>
          <a:p>
            <a:pPr algn="ctr"/>
            <a:r>
              <a:rPr lang="it-IT" sz="2400" b="1">
                <a:solidFill>
                  <a:schemeClr val="tx2"/>
                </a:solidFill>
                <a:latin typeface="Tahoma" pitchFamily="34" charset="0"/>
                <a:cs typeface="Tahoma" pitchFamily="34" charset="0"/>
              </a:rPr>
              <a:t>L’EVOLUZIONE DELLA VITA E DELL’UOMO</a:t>
            </a:r>
          </a:p>
          <a:p>
            <a:pPr algn="ctr"/>
            <a:r>
              <a:rPr lang="it-IT" sz="2400" b="1">
                <a:solidFill>
                  <a:schemeClr val="tx2"/>
                </a:solidFill>
                <a:latin typeface="Tahoma" pitchFamily="34" charset="0"/>
                <a:cs typeface="Tahoma" pitchFamily="34" charset="0"/>
              </a:rPr>
              <a:t>Scienze naturali e scienze umane</a:t>
            </a:r>
          </a:p>
        </p:txBody>
      </p:sp>
      <p:pic>
        <p:nvPicPr>
          <p:cNvPr id="1027" name="Picture 3"/>
          <p:cNvPicPr>
            <a:picLocks noChangeAspect="1" noChangeArrowheads="1"/>
          </p:cNvPicPr>
          <p:nvPr/>
        </p:nvPicPr>
        <p:blipFill>
          <a:blip r:embed="rId3">
            <a:extLst>
              <a:ext uri="{28A0092B-C50C-407E-A947-70E740481C1C}"/>
            </a:extLst>
          </a:blip>
          <a:srcRect/>
          <a:stretch>
            <a:fillRect/>
          </a:stretch>
        </p:blipFill>
        <p:spPr bwMode="auto">
          <a:xfrm>
            <a:off x="755575" y="1052736"/>
            <a:ext cx="6217401" cy="4297509"/>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extLst>
        </p:spPr>
      </p:pic>
      <p:sp>
        <p:nvSpPr>
          <p:cNvPr id="80899" name="CasellaDiTesto 3"/>
          <p:cNvSpPr txBox="1">
            <a:spLocks noChangeArrowheads="1"/>
          </p:cNvSpPr>
          <p:nvPr/>
        </p:nvSpPr>
        <p:spPr bwMode="auto">
          <a:xfrm>
            <a:off x="779463" y="5627688"/>
            <a:ext cx="7056437" cy="1230312"/>
          </a:xfrm>
          <a:prstGeom prst="rect">
            <a:avLst/>
          </a:prstGeom>
          <a:noFill/>
          <a:ln w="9525">
            <a:noFill/>
            <a:miter lim="800000"/>
            <a:headEnd/>
            <a:tailEnd/>
          </a:ln>
        </p:spPr>
        <p:txBody>
          <a:bodyPr>
            <a:spAutoFit/>
          </a:bodyPr>
          <a:lstStyle/>
          <a:p>
            <a:pPr algn="ctr"/>
            <a:r>
              <a:rPr lang="it-IT" sz="2000" b="1">
                <a:solidFill>
                  <a:schemeClr val="tx2"/>
                </a:solidFill>
                <a:latin typeface="Calibri" pitchFamily="34" charset="0"/>
              </a:rPr>
              <a:t>Ipotesi di rappresentazione grafica dell’evoluzione culturale </a:t>
            </a:r>
          </a:p>
          <a:p>
            <a:pPr algn="ctr"/>
            <a:r>
              <a:rPr lang="it-IT" b="1">
                <a:solidFill>
                  <a:srgbClr val="FF0000"/>
                </a:solidFill>
                <a:latin typeface="Calibri" pitchFamily="34" charset="0"/>
              </a:rPr>
              <a:t>IN ASCISSA</a:t>
            </a:r>
            <a:r>
              <a:rPr lang="it-IT">
                <a:solidFill>
                  <a:schemeClr val="tx2"/>
                </a:solidFill>
                <a:latin typeface="Calibri" pitchFamily="34" charset="0"/>
              </a:rPr>
              <a:t>: i tempi in scala logaritmica</a:t>
            </a:r>
          </a:p>
          <a:p>
            <a:pPr algn="ctr"/>
            <a:r>
              <a:rPr lang="it-IT" b="1">
                <a:solidFill>
                  <a:srgbClr val="FF0000"/>
                </a:solidFill>
                <a:latin typeface="Calibri" pitchFamily="34" charset="0"/>
              </a:rPr>
              <a:t>IN ORDINATA</a:t>
            </a:r>
            <a:r>
              <a:rPr lang="it-IT">
                <a:solidFill>
                  <a:schemeClr val="tx2"/>
                </a:solidFill>
                <a:latin typeface="Calibri" pitchFamily="34" charset="0"/>
              </a:rPr>
              <a:t>: qualificazione delle modificazioni somatiche e culturali. </a:t>
            </a:r>
          </a:p>
          <a:p>
            <a:pPr algn="ctr"/>
            <a:endParaRPr lang="it-IT">
              <a:solidFill>
                <a:schemeClr val="tx2"/>
              </a:solidFill>
              <a:latin typeface="Calibri" pitchFamily="34" charset="0"/>
            </a:endParaRPr>
          </a:p>
        </p:txBody>
      </p:sp>
      <p:sp>
        <p:nvSpPr>
          <p:cNvPr id="80900" name="CasellaDiTesto 4"/>
          <p:cNvSpPr txBox="1">
            <a:spLocks noChangeArrowheads="1"/>
          </p:cNvSpPr>
          <p:nvPr/>
        </p:nvSpPr>
        <p:spPr bwMode="auto">
          <a:xfrm>
            <a:off x="7835900" y="6464300"/>
            <a:ext cx="1227138" cy="307975"/>
          </a:xfrm>
          <a:prstGeom prst="rect">
            <a:avLst/>
          </a:prstGeom>
          <a:noFill/>
          <a:ln w="9525">
            <a:noFill/>
            <a:miter lim="800000"/>
            <a:headEnd/>
            <a:tailEnd/>
          </a:ln>
        </p:spPr>
        <p:txBody>
          <a:bodyPr wrap="none">
            <a:spAutoFit/>
          </a:bodyPr>
          <a:lstStyle/>
          <a:p>
            <a:r>
              <a:rPr lang="it-IT" sz="1400" i="1">
                <a:solidFill>
                  <a:srgbClr val="FFFFFF"/>
                </a:solidFill>
                <a:latin typeface="Calibri" pitchFamily="34" charset="0"/>
              </a:rPr>
              <a:t>Facchini, 2008</a:t>
            </a:r>
          </a:p>
        </p:txBody>
      </p:sp>
      <p:sp>
        <p:nvSpPr>
          <p:cNvPr id="80901" name="CasellaDiTesto 5"/>
          <p:cNvSpPr txBox="1">
            <a:spLocks noChangeArrowheads="1"/>
          </p:cNvSpPr>
          <p:nvPr/>
        </p:nvSpPr>
        <p:spPr bwMode="auto">
          <a:xfrm>
            <a:off x="0" y="7938"/>
            <a:ext cx="1039813" cy="307975"/>
          </a:xfrm>
          <a:prstGeom prst="rect">
            <a:avLst/>
          </a:prstGeom>
          <a:noFill/>
          <a:ln w="9525">
            <a:noFill/>
            <a:miter lim="800000"/>
            <a:headEnd/>
            <a:tailEnd/>
          </a:ln>
        </p:spPr>
        <p:txBody>
          <a:bodyPr wrap="none">
            <a:spAutoFit/>
          </a:bodyPr>
          <a:lstStyle/>
          <a:p>
            <a:r>
              <a:rPr lang="it-IT" sz="1400" i="1">
                <a:solidFill>
                  <a:schemeClr val="tx2"/>
                </a:solidFill>
                <a:latin typeface="Calibri" pitchFamily="34" charset="0"/>
              </a:rPr>
              <a:t>Battù, 2012</a:t>
            </a:r>
          </a:p>
        </p:txBody>
      </p:sp>
      <p:pic>
        <p:nvPicPr>
          <p:cNvPr id="80902" name="Picture 2"/>
          <p:cNvPicPr>
            <a:picLocks noChangeAspect="1" noChangeArrowheads="1"/>
          </p:cNvPicPr>
          <p:nvPr/>
        </p:nvPicPr>
        <p:blipFill>
          <a:blip r:embed="rId4"/>
          <a:srcRect/>
          <a:stretch>
            <a:fillRect/>
          </a:stretch>
        </p:blipFill>
        <p:spPr bwMode="auto">
          <a:xfrm>
            <a:off x="7524750" y="977900"/>
            <a:ext cx="1074738" cy="3143250"/>
          </a:xfrm>
          <a:prstGeom prst="rect">
            <a:avLst/>
          </a:prstGeom>
          <a:noFill/>
          <a:ln w="9525">
            <a:solidFill>
              <a:srgbClr val="FF0000"/>
            </a:solidFill>
            <a:miter lim="800000"/>
            <a:headEnd/>
            <a:tailEnd/>
          </a:ln>
        </p:spPr>
      </p:pic>
      <p:sp>
        <p:nvSpPr>
          <p:cNvPr id="8" name="Text Box 7"/>
          <p:cNvSpPr txBox="1">
            <a:spLocks noChangeArrowheads="1"/>
          </p:cNvSpPr>
          <p:nvPr/>
        </p:nvSpPr>
        <p:spPr bwMode="auto">
          <a:xfrm>
            <a:off x="7524750" y="4181475"/>
            <a:ext cx="1074738" cy="1168400"/>
          </a:xfrm>
          <a:prstGeom prst="rect">
            <a:avLst/>
          </a:prstGeom>
          <a:solidFill>
            <a:sysClr val="window" lastClr="FFFFFF"/>
          </a:solidFill>
          <a:ln w="9525">
            <a:solidFill>
              <a:srgbClr val="FF0000"/>
            </a:solidFill>
            <a:miter lim="800000"/>
            <a:headEnd/>
            <a:tailEnd/>
          </a:ln>
          <a:effectLst/>
          <a:extLst>
            <a:ext uri="{AF507438-7753-43E0-B8FC-AC1667EBCBE1}"/>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eaLnBrk="1" fontAlgn="auto" hangingPunct="1">
              <a:spcBef>
                <a:spcPts val="0"/>
              </a:spcBef>
              <a:spcAft>
                <a:spcPts val="0"/>
              </a:spcAft>
              <a:defRPr/>
            </a:pPr>
            <a:r>
              <a:rPr lang="it-IT" sz="1400" b="0" kern="0" dirty="0" smtClean="0">
                <a:solidFill>
                  <a:srgbClr val="000000"/>
                </a:solidFill>
                <a:cs typeface="+mn-cs"/>
              </a:rPr>
              <a:t>Dimensioni </a:t>
            </a:r>
            <a:r>
              <a:rPr lang="it-IT" sz="1400" b="0" kern="0" dirty="0">
                <a:solidFill>
                  <a:srgbClr val="000000"/>
                </a:solidFill>
                <a:cs typeface="+mn-cs"/>
              </a:rPr>
              <a:t>del cervello nella scala </a:t>
            </a:r>
            <a:r>
              <a:rPr lang="it-IT" sz="1400" b="0" kern="0" dirty="0" smtClean="0">
                <a:solidFill>
                  <a:srgbClr val="000000"/>
                </a:solidFill>
                <a:cs typeface="+mn-cs"/>
              </a:rPr>
              <a:t>evolutiva.</a:t>
            </a:r>
            <a:endParaRPr lang="it-IT" sz="1400" b="0" kern="0" dirty="0">
              <a:solidFill>
                <a:srgbClr val="000000"/>
              </a:solidFill>
              <a:cs typeface="+mn-cs"/>
            </a:endParaRPr>
          </a:p>
        </p:txBody>
      </p:sp>
      <p:sp>
        <p:nvSpPr>
          <p:cNvPr id="80904" name="CasellaDiTesto 1"/>
          <p:cNvSpPr txBox="1">
            <a:spLocks noChangeArrowheads="1"/>
          </p:cNvSpPr>
          <p:nvPr/>
        </p:nvSpPr>
        <p:spPr bwMode="auto">
          <a:xfrm>
            <a:off x="5508625" y="1406525"/>
            <a:ext cx="811213" cy="338138"/>
          </a:xfrm>
          <a:prstGeom prst="rect">
            <a:avLst/>
          </a:prstGeom>
          <a:noFill/>
          <a:ln w="9525">
            <a:noFill/>
            <a:miter lim="800000"/>
            <a:headEnd/>
            <a:tailEnd/>
          </a:ln>
        </p:spPr>
        <p:txBody>
          <a:bodyPr wrap="none">
            <a:spAutoFit/>
          </a:bodyPr>
          <a:lstStyle/>
          <a:p>
            <a:r>
              <a:rPr lang="it-IT" sz="1600">
                <a:latin typeface="Calibri" pitchFamily="34" charset="0"/>
              </a:rPr>
              <a:t>(MEMI)</a:t>
            </a:r>
          </a:p>
        </p:txBody>
      </p:sp>
      <p:sp>
        <p:nvSpPr>
          <p:cNvPr id="80905" name="CasellaDiTesto 9"/>
          <p:cNvSpPr txBox="1">
            <a:spLocks noChangeArrowheads="1"/>
          </p:cNvSpPr>
          <p:nvPr/>
        </p:nvSpPr>
        <p:spPr bwMode="auto">
          <a:xfrm>
            <a:off x="5661025" y="2862263"/>
            <a:ext cx="723900" cy="339725"/>
          </a:xfrm>
          <a:prstGeom prst="rect">
            <a:avLst/>
          </a:prstGeom>
          <a:noFill/>
          <a:ln w="9525">
            <a:noFill/>
            <a:miter lim="800000"/>
            <a:headEnd/>
            <a:tailEnd/>
          </a:ln>
        </p:spPr>
        <p:txBody>
          <a:bodyPr wrap="none">
            <a:spAutoFit/>
          </a:bodyPr>
          <a:lstStyle/>
          <a:p>
            <a:r>
              <a:rPr lang="it-IT" sz="1600">
                <a:latin typeface="Calibri" pitchFamily="34" charset="0"/>
              </a:rPr>
              <a:t>(GENI)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5" descr="17_1_g"/>
          <p:cNvPicPr>
            <a:picLocks noChangeAspect="1" noChangeArrowheads="1"/>
          </p:cNvPicPr>
          <p:nvPr/>
        </p:nvPicPr>
        <p:blipFill>
          <a:blip r:embed="rId3"/>
          <a:srcRect/>
          <a:stretch>
            <a:fillRect/>
          </a:stretch>
        </p:blipFill>
        <p:spPr bwMode="auto">
          <a:xfrm>
            <a:off x="266700" y="919163"/>
            <a:ext cx="8547100" cy="5849937"/>
          </a:xfrm>
          <a:prstGeom prst="rect">
            <a:avLst/>
          </a:prstGeom>
          <a:solidFill>
            <a:schemeClr val="accent1"/>
          </a:solidFill>
          <a:ln w="9525">
            <a:noFill/>
            <a:miter lim="800000"/>
            <a:headEnd/>
            <a:tailEnd/>
          </a:ln>
        </p:spPr>
      </p:pic>
      <p:sp>
        <p:nvSpPr>
          <p:cNvPr id="82946" name="CasellaDiTesto 1"/>
          <p:cNvSpPr txBox="1">
            <a:spLocks noChangeArrowheads="1"/>
          </p:cNvSpPr>
          <p:nvPr/>
        </p:nvSpPr>
        <p:spPr bwMode="auto">
          <a:xfrm>
            <a:off x="96838" y="25400"/>
            <a:ext cx="8939212" cy="893763"/>
          </a:xfrm>
          <a:prstGeom prst="rect">
            <a:avLst/>
          </a:prstGeom>
          <a:noFill/>
          <a:ln w="9525">
            <a:noFill/>
            <a:miter lim="800000"/>
            <a:headEnd/>
            <a:tailEnd/>
          </a:ln>
        </p:spPr>
        <p:txBody>
          <a:bodyPr>
            <a:spAutoFit/>
          </a:bodyPr>
          <a:lstStyle/>
          <a:p>
            <a:pPr algn="ctr"/>
            <a:r>
              <a:rPr lang="it-IT" sz="2800" b="1">
                <a:solidFill>
                  <a:schemeClr val="tx2"/>
                </a:solidFill>
                <a:latin typeface="Tahoma" pitchFamily="34" charset="0"/>
                <a:cs typeface="Tahoma" pitchFamily="34" charset="0"/>
              </a:rPr>
              <a:t>COMPLESSITÀ DEL CERVELLO</a:t>
            </a:r>
          </a:p>
          <a:p>
            <a:pPr algn="ctr"/>
            <a:r>
              <a:rPr lang="it-IT" sz="2400" b="1">
                <a:solidFill>
                  <a:schemeClr val="tx2"/>
                </a:solidFill>
                <a:latin typeface="Tahoma" pitchFamily="34" charset="0"/>
                <a:cs typeface="Tahoma" pitchFamily="34" charset="0"/>
              </a:rPr>
              <a:t>Una rete di nervi tra il proprio corpo e il mondo esterno</a:t>
            </a:r>
          </a:p>
        </p:txBody>
      </p:sp>
      <p:sp>
        <p:nvSpPr>
          <p:cNvPr id="82947" name="CasellaDiTesto 4"/>
          <p:cNvSpPr txBox="1">
            <a:spLocks noChangeArrowheads="1"/>
          </p:cNvSpPr>
          <p:nvPr/>
        </p:nvSpPr>
        <p:spPr bwMode="auto">
          <a:xfrm>
            <a:off x="26988" y="7938"/>
            <a:ext cx="1039812" cy="307975"/>
          </a:xfrm>
          <a:prstGeom prst="rect">
            <a:avLst/>
          </a:prstGeom>
          <a:noFill/>
          <a:ln w="9525">
            <a:noFill/>
            <a:miter lim="800000"/>
            <a:headEnd/>
            <a:tailEnd/>
          </a:ln>
        </p:spPr>
        <p:txBody>
          <a:bodyPr wrap="none">
            <a:spAutoFit/>
          </a:bodyPr>
          <a:lstStyle/>
          <a:p>
            <a:r>
              <a:rPr lang="it-IT" sz="1400" i="1">
                <a:solidFill>
                  <a:schemeClr val="tx2"/>
                </a:solidFill>
                <a:latin typeface="Calibri" pitchFamily="34" charset="0"/>
              </a:rPr>
              <a:t>Battù, 2012</a:t>
            </a:r>
          </a:p>
        </p:txBody>
      </p:sp>
      <p:sp>
        <p:nvSpPr>
          <p:cNvPr id="82948" name="Rettangolo 2"/>
          <p:cNvSpPr>
            <a:spLocks noChangeArrowheads="1"/>
          </p:cNvSpPr>
          <p:nvPr/>
        </p:nvSpPr>
        <p:spPr bwMode="auto">
          <a:xfrm>
            <a:off x="7551738" y="6005513"/>
            <a:ext cx="1552575" cy="768350"/>
          </a:xfrm>
          <a:prstGeom prst="rect">
            <a:avLst/>
          </a:prstGeom>
          <a:solidFill>
            <a:schemeClr val="bg1"/>
          </a:solidFill>
          <a:ln w="9525">
            <a:solidFill>
              <a:srgbClr val="FF0000"/>
            </a:solidFill>
            <a:miter lim="800000"/>
            <a:headEnd/>
            <a:tailEnd/>
          </a:ln>
        </p:spPr>
        <p:txBody>
          <a:bodyPr>
            <a:spAutoFit/>
          </a:bodyPr>
          <a:lstStyle/>
          <a:p>
            <a:pPr algn="ctr"/>
            <a:r>
              <a:rPr lang="it-IT" sz="1000" b="1">
                <a:solidFill>
                  <a:schemeClr val="tx2"/>
                </a:solidFill>
                <a:latin typeface="Calibri" pitchFamily="34" charset="0"/>
              </a:rPr>
              <a:t>Brain Connectivity Center Chaired by E. D’Angelo</a:t>
            </a:r>
          </a:p>
          <a:p>
            <a:pPr algn="ctr"/>
            <a:endParaRPr lang="it-IT" sz="1200">
              <a:latin typeface="Calibri" pitchFamily="34" charset="0"/>
            </a:endParaRPr>
          </a:p>
          <a:p>
            <a:pPr algn="ctr"/>
            <a:endParaRPr lang="it-IT" sz="1200">
              <a:latin typeface="Calibri" pitchFamily="34" charset="0"/>
            </a:endParaRPr>
          </a:p>
        </p:txBody>
      </p:sp>
      <p:pic>
        <p:nvPicPr>
          <p:cNvPr id="10" name="Picture 15"/>
          <p:cNvPicPr>
            <a:picLocks noChangeAspect="1" noChangeArrowheads="1"/>
          </p:cNvPicPr>
          <p:nvPr/>
        </p:nvPicPr>
        <p:blipFill>
          <a:blip r:embed="rId4">
            <a:duotone>
              <a:prstClr val="black"/>
              <a:schemeClr val="tx2">
                <a:tint val="45000"/>
                <a:satMod val="400000"/>
              </a:schemeClr>
            </a:duotone>
            <a:extLst>
              <a:ext uri="{28A0092B-C50C-407E-A947-70E740481C1C}"/>
            </a:extLst>
          </a:blip>
          <a:srcRect/>
          <a:stretch>
            <a:fillRect/>
          </a:stretch>
        </p:blipFill>
        <p:spPr bwMode="auto">
          <a:xfrm>
            <a:off x="7821608" y="6400975"/>
            <a:ext cx="406045" cy="356464"/>
          </a:xfrm>
          <a:prstGeom prst="rect">
            <a:avLst/>
          </a:prstGeom>
          <a:solidFill>
            <a:srgbClr val="99CCFF"/>
          </a:solidFill>
          <a:ln>
            <a:noFill/>
          </a:ln>
        </p:spPr>
      </p:pic>
      <p:pic>
        <p:nvPicPr>
          <p:cNvPr id="82950" name="Picture 18" descr="http://upload.wikimedia.org/wikipedia/it/1/18/Unipv-logo.png"/>
          <p:cNvPicPr>
            <a:picLocks noChangeAspect="1" noChangeArrowheads="1"/>
          </p:cNvPicPr>
          <p:nvPr/>
        </p:nvPicPr>
        <p:blipFill>
          <a:blip r:embed="rId5"/>
          <a:srcRect/>
          <a:stretch>
            <a:fillRect/>
          </a:stretch>
        </p:blipFill>
        <p:spPr bwMode="auto">
          <a:xfrm>
            <a:off x="8445500" y="6389688"/>
            <a:ext cx="368300" cy="352425"/>
          </a:xfrm>
          <a:prstGeom prst="rect">
            <a:avLst/>
          </a:prstGeom>
          <a:noFill/>
          <a:ln w="9525">
            <a:noFill/>
            <a:miter lim="800000"/>
            <a:headEnd/>
            <a:tailEnd/>
          </a:ln>
        </p:spPr>
      </p:pic>
      <p:sp>
        <p:nvSpPr>
          <p:cNvPr id="82951" name="CasellaDiTesto 12"/>
          <p:cNvSpPr txBox="1">
            <a:spLocks noChangeArrowheads="1"/>
          </p:cNvSpPr>
          <p:nvPr/>
        </p:nvSpPr>
        <p:spPr bwMode="auto">
          <a:xfrm>
            <a:off x="82550" y="6581775"/>
            <a:ext cx="3841750" cy="276225"/>
          </a:xfrm>
          <a:prstGeom prst="rect">
            <a:avLst/>
          </a:prstGeom>
          <a:solidFill>
            <a:schemeClr val="bg1"/>
          </a:solidFill>
          <a:ln w="9525">
            <a:noFill/>
            <a:miter lim="800000"/>
            <a:headEnd/>
            <a:tailEnd/>
          </a:ln>
        </p:spPr>
        <p:txBody>
          <a:bodyPr>
            <a:spAutoFit/>
          </a:bodyPr>
          <a:lstStyle/>
          <a:p>
            <a:r>
              <a:rPr lang="it-IT" sz="1200">
                <a:latin typeface="Calibri" pitchFamily="34" charset="0"/>
              </a:rPr>
              <a:t>* </a:t>
            </a:r>
            <a:r>
              <a:rPr lang="it-IT" sz="1200">
                <a:latin typeface="Arial Narrow" pitchFamily="34" charset="0"/>
              </a:rPr>
              <a:t>Motorio, emozionale, alimentare, sessuale, linguistico, … etc.</a:t>
            </a:r>
          </a:p>
        </p:txBody>
      </p:sp>
      <p:sp>
        <p:nvSpPr>
          <p:cNvPr id="82952" name="CasellaDiTesto 3"/>
          <p:cNvSpPr txBox="1">
            <a:spLocks noChangeArrowheads="1"/>
          </p:cNvSpPr>
          <p:nvPr/>
        </p:nvSpPr>
        <p:spPr bwMode="auto">
          <a:xfrm>
            <a:off x="915988" y="2813050"/>
            <a:ext cx="300037" cy="368300"/>
          </a:xfrm>
          <a:prstGeom prst="rect">
            <a:avLst/>
          </a:prstGeom>
          <a:noFill/>
          <a:ln w="9525">
            <a:noFill/>
            <a:miter lim="800000"/>
            <a:headEnd/>
            <a:tailEnd/>
          </a:ln>
        </p:spPr>
        <p:txBody>
          <a:bodyPr wrap="none">
            <a:spAutoFit/>
          </a:bodyPr>
          <a:lstStyle/>
          <a:p>
            <a:r>
              <a:rPr lang="it-IT">
                <a:latin typeface="Calibri"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1916113" y="769938"/>
            <a:ext cx="3990975" cy="3619500"/>
          </a:xfrm>
          <a:prstGeom prst="rect">
            <a:avLst/>
          </a:prstGeom>
          <a:noFill/>
          <a:ln w="9525">
            <a:noFill/>
            <a:miter lim="800000"/>
            <a:headEnd/>
            <a:tailEnd/>
          </a:ln>
        </p:spPr>
      </p:pic>
      <p:sp>
        <p:nvSpPr>
          <p:cNvPr id="4" name="Freccia a destra 3"/>
          <p:cNvSpPr/>
          <p:nvPr/>
        </p:nvSpPr>
        <p:spPr>
          <a:xfrm>
            <a:off x="4754563" y="2309813"/>
            <a:ext cx="1920875" cy="14446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4995" name="CasellaDiTesto 5"/>
          <p:cNvSpPr txBox="1">
            <a:spLocks noChangeArrowheads="1"/>
          </p:cNvSpPr>
          <p:nvPr/>
        </p:nvSpPr>
        <p:spPr bwMode="auto">
          <a:xfrm>
            <a:off x="6675438" y="2120900"/>
            <a:ext cx="1928812" cy="522288"/>
          </a:xfrm>
          <a:prstGeom prst="rect">
            <a:avLst/>
          </a:prstGeom>
          <a:noFill/>
          <a:ln w="9525">
            <a:noFill/>
            <a:miter lim="800000"/>
            <a:headEnd/>
            <a:tailEnd/>
          </a:ln>
        </p:spPr>
        <p:txBody>
          <a:bodyPr wrap="none">
            <a:spAutoFit/>
          </a:bodyPr>
          <a:lstStyle/>
          <a:p>
            <a:r>
              <a:rPr lang="it-IT" sz="1400">
                <a:latin typeface="Calibri" pitchFamily="34" charset="0"/>
              </a:rPr>
              <a:t>Risposta motoria </a:t>
            </a:r>
          </a:p>
          <a:p>
            <a:r>
              <a:rPr lang="it-IT" sz="1400">
                <a:latin typeface="Calibri" pitchFamily="34" charset="0"/>
              </a:rPr>
              <a:t>(e linguistica nell’uomo)</a:t>
            </a:r>
          </a:p>
        </p:txBody>
      </p:sp>
      <p:sp>
        <p:nvSpPr>
          <p:cNvPr id="84996" name="CasellaDiTesto 7"/>
          <p:cNvSpPr txBox="1">
            <a:spLocks noChangeArrowheads="1"/>
          </p:cNvSpPr>
          <p:nvPr/>
        </p:nvSpPr>
        <p:spPr bwMode="auto">
          <a:xfrm>
            <a:off x="1019175" y="115888"/>
            <a:ext cx="7362825" cy="585787"/>
          </a:xfrm>
          <a:prstGeom prst="rect">
            <a:avLst/>
          </a:prstGeom>
          <a:noFill/>
          <a:ln w="9525">
            <a:noFill/>
            <a:miter lim="800000"/>
            <a:headEnd/>
            <a:tailEnd/>
          </a:ln>
        </p:spPr>
        <p:txBody>
          <a:bodyPr wrap="none">
            <a:spAutoFit/>
          </a:bodyPr>
          <a:lstStyle/>
          <a:p>
            <a:pPr algn="ctr"/>
            <a:r>
              <a:rPr lang="it-IT" sz="3200" b="1">
                <a:solidFill>
                  <a:schemeClr val="tx2"/>
                </a:solidFill>
                <a:latin typeface="Tahoma" pitchFamily="34" charset="0"/>
                <a:cs typeface="Tahoma" pitchFamily="34" charset="0"/>
              </a:rPr>
              <a:t>PROCESSI DI PERCEZIONE VISIVA</a:t>
            </a:r>
          </a:p>
        </p:txBody>
      </p:sp>
      <p:sp>
        <p:nvSpPr>
          <p:cNvPr id="84997" name="Rettangolo 8"/>
          <p:cNvSpPr>
            <a:spLocks noChangeArrowheads="1"/>
          </p:cNvSpPr>
          <p:nvPr/>
        </p:nvSpPr>
        <p:spPr bwMode="auto">
          <a:xfrm>
            <a:off x="236538" y="4457700"/>
            <a:ext cx="8583612" cy="2062163"/>
          </a:xfrm>
          <a:prstGeom prst="rect">
            <a:avLst/>
          </a:prstGeom>
          <a:noFill/>
          <a:ln w="9525">
            <a:noFill/>
            <a:miter lim="800000"/>
            <a:headEnd/>
            <a:tailEnd/>
          </a:ln>
        </p:spPr>
        <p:txBody>
          <a:bodyPr>
            <a:spAutoFit/>
          </a:bodyPr>
          <a:lstStyle/>
          <a:p>
            <a:r>
              <a:rPr lang="it-IT" sz="1600">
                <a:latin typeface="Calibri" pitchFamily="34" charset="0"/>
              </a:rPr>
              <a:t>L’attivazione della retina dell’occhio trasferisce l’informazione a una serie di rilevatori (primi stadi corticali) specializzati nel rispondere a geometrie particolari (linee orizzontali o verticali) o colori specifici. Questi rilevatori producono segnali bottom-up (stimoli sensori) che devono essere “interpretati”. Tali segnali raggiungono gli stadi corticali superiori, dove la memoria semantica fornisce altri stimoli (top-down), che rappresentano le possibili interpretazioni. Il flusso turbolento di segnali top-down viene monitorato da un sistema di Attenzione focale, che dà l’</a:t>
            </a:r>
            <a:r>
              <a:rPr lang="it-IT" sz="1600">
                <a:solidFill>
                  <a:srgbClr val="FF0000"/>
                </a:solidFill>
                <a:latin typeface="Calibri" pitchFamily="34" charset="0"/>
              </a:rPr>
              <a:t>OK </a:t>
            </a:r>
            <a:r>
              <a:rPr lang="it-IT" sz="1600">
                <a:latin typeface="Calibri" pitchFamily="34" charset="0"/>
              </a:rPr>
              <a:t>non appena le aspettative top-down corrispondono alle caratteristiche veicolate dagli stimoli bottom-up. </a:t>
            </a:r>
          </a:p>
          <a:p>
            <a:r>
              <a:rPr lang="it-IT" sz="1600" u="sng">
                <a:solidFill>
                  <a:srgbClr val="FF0000"/>
                </a:solidFill>
                <a:latin typeface="Calibri" pitchFamily="34" charset="0"/>
              </a:rPr>
              <a:t>Il processo di percezione è allora completato e diventa un’</a:t>
            </a:r>
            <a:r>
              <a:rPr lang="it-IT" sz="1600" b="1" u="sng">
                <a:solidFill>
                  <a:srgbClr val="FF0000"/>
                </a:solidFill>
                <a:latin typeface="Calibri" pitchFamily="34" charset="0"/>
              </a:rPr>
              <a:t>apprensione</a:t>
            </a:r>
            <a:r>
              <a:rPr lang="it-IT" sz="1600">
                <a:solidFill>
                  <a:srgbClr val="FF0000"/>
                </a:solidFill>
                <a:latin typeface="Calibri" pitchFamily="34" charset="0"/>
              </a:rPr>
              <a:t>.</a:t>
            </a:r>
          </a:p>
        </p:txBody>
      </p:sp>
      <p:sp>
        <p:nvSpPr>
          <p:cNvPr id="84998" name="CasellaDiTesto 10"/>
          <p:cNvSpPr txBox="1">
            <a:spLocks noChangeArrowheads="1"/>
          </p:cNvSpPr>
          <p:nvPr/>
        </p:nvSpPr>
        <p:spPr bwMode="auto">
          <a:xfrm>
            <a:off x="26988" y="7938"/>
            <a:ext cx="1039812" cy="307975"/>
          </a:xfrm>
          <a:prstGeom prst="rect">
            <a:avLst/>
          </a:prstGeom>
          <a:noFill/>
          <a:ln w="9525">
            <a:noFill/>
            <a:miter lim="800000"/>
            <a:headEnd/>
            <a:tailEnd/>
          </a:ln>
        </p:spPr>
        <p:txBody>
          <a:bodyPr wrap="none">
            <a:spAutoFit/>
          </a:bodyPr>
          <a:lstStyle/>
          <a:p>
            <a:r>
              <a:rPr lang="it-IT" sz="1400" i="1">
                <a:solidFill>
                  <a:schemeClr val="tx2"/>
                </a:solidFill>
                <a:latin typeface="Calibri" pitchFamily="34" charset="0"/>
              </a:rPr>
              <a:t>Battù, 2012</a:t>
            </a:r>
          </a:p>
        </p:txBody>
      </p:sp>
      <p:cxnSp>
        <p:nvCxnSpPr>
          <p:cNvPr id="12" name="Connettore 1 11"/>
          <p:cNvCxnSpPr/>
          <p:nvPr/>
        </p:nvCxnSpPr>
        <p:spPr>
          <a:xfrm>
            <a:off x="5068888" y="2852738"/>
            <a:ext cx="5762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2713038" y="3357563"/>
            <a:ext cx="5762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786063" y="4005263"/>
            <a:ext cx="4302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5068888" y="2060575"/>
            <a:ext cx="5762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2201863" y="215423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3551238" y="1484313"/>
            <a:ext cx="7207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3675063" y="2492375"/>
            <a:ext cx="6810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p:cNvPicPr>
            <a:picLocks noChangeAspect="1" noChangeArrowheads="1"/>
          </p:cNvPicPr>
          <p:nvPr/>
        </p:nvPicPr>
        <p:blipFill>
          <a:blip r:embed="rId3"/>
          <a:srcRect b="45404"/>
          <a:stretch>
            <a:fillRect/>
          </a:stretch>
        </p:blipFill>
        <p:spPr bwMode="auto">
          <a:xfrm>
            <a:off x="571500" y="1001713"/>
            <a:ext cx="3729038" cy="2708275"/>
          </a:xfrm>
          <a:prstGeom prst="rect">
            <a:avLst/>
          </a:prstGeom>
          <a:noFill/>
          <a:ln w="9525">
            <a:noFill/>
            <a:miter lim="800000"/>
            <a:headEnd/>
            <a:tailEnd/>
          </a:ln>
        </p:spPr>
      </p:pic>
      <p:pic>
        <p:nvPicPr>
          <p:cNvPr id="87042" name="Picture 2"/>
          <p:cNvPicPr>
            <a:picLocks noChangeAspect="1" noChangeArrowheads="1"/>
          </p:cNvPicPr>
          <p:nvPr/>
        </p:nvPicPr>
        <p:blipFill>
          <a:blip r:embed="rId4"/>
          <a:srcRect/>
          <a:stretch>
            <a:fillRect/>
          </a:stretch>
        </p:blipFill>
        <p:spPr bwMode="auto">
          <a:xfrm>
            <a:off x="395288" y="3573463"/>
            <a:ext cx="3903662" cy="2808287"/>
          </a:xfrm>
          <a:prstGeom prst="rect">
            <a:avLst/>
          </a:prstGeom>
          <a:noFill/>
          <a:ln w="9525">
            <a:noFill/>
            <a:miter lim="800000"/>
            <a:headEnd/>
            <a:tailEnd/>
          </a:ln>
        </p:spPr>
      </p:pic>
      <p:sp>
        <p:nvSpPr>
          <p:cNvPr id="87043" name="CasellaDiTesto 3"/>
          <p:cNvSpPr txBox="1">
            <a:spLocks noChangeArrowheads="1"/>
          </p:cNvSpPr>
          <p:nvPr/>
        </p:nvSpPr>
        <p:spPr bwMode="auto">
          <a:xfrm>
            <a:off x="1801813" y="115888"/>
            <a:ext cx="5795962" cy="585787"/>
          </a:xfrm>
          <a:prstGeom prst="rect">
            <a:avLst/>
          </a:prstGeom>
          <a:noFill/>
          <a:ln w="9525">
            <a:noFill/>
            <a:miter lim="800000"/>
            <a:headEnd/>
            <a:tailEnd/>
          </a:ln>
        </p:spPr>
        <p:txBody>
          <a:bodyPr wrap="none">
            <a:spAutoFit/>
          </a:bodyPr>
          <a:lstStyle/>
          <a:p>
            <a:pPr algn="ctr"/>
            <a:r>
              <a:rPr lang="it-IT" sz="3200" b="1">
                <a:solidFill>
                  <a:schemeClr val="tx2"/>
                </a:solidFill>
                <a:latin typeface="Tahoma" pitchFamily="34" charset="0"/>
                <a:cs typeface="Tahoma" pitchFamily="34" charset="0"/>
              </a:rPr>
              <a:t>APPRENSIONE E GIUDIZIO</a:t>
            </a:r>
          </a:p>
        </p:txBody>
      </p:sp>
      <p:sp>
        <p:nvSpPr>
          <p:cNvPr id="87044" name="CasellaDiTesto 4"/>
          <p:cNvSpPr txBox="1">
            <a:spLocks noChangeArrowheads="1"/>
          </p:cNvSpPr>
          <p:nvPr/>
        </p:nvSpPr>
        <p:spPr bwMode="auto">
          <a:xfrm>
            <a:off x="4572000" y="1125538"/>
            <a:ext cx="4176713" cy="2862262"/>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APPRENSIONE</a:t>
            </a:r>
            <a:r>
              <a:rPr lang="it-IT">
                <a:latin typeface="Calibri" pitchFamily="34" charset="0"/>
              </a:rPr>
              <a:t> </a:t>
            </a:r>
          </a:p>
          <a:p>
            <a:r>
              <a:rPr lang="it-IT">
                <a:latin typeface="Calibri" pitchFamily="34" charset="0"/>
              </a:rPr>
              <a:t>Comune ad esseri umani e animali, richiede 1 sec. </a:t>
            </a:r>
          </a:p>
          <a:p>
            <a:r>
              <a:rPr lang="it-IT">
                <a:latin typeface="Calibri" pitchFamily="34" charset="0"/>
              </a:rPr>
              <a:t>e può essere spiegata ricorrendo alla </a:t>
            </a:r>
            <a:r>
              <a:rPr lang="it-IT" u="sng">
                <a:latin typeface="Calibri" pitchFamily="34" charset="0"/>
              </a:rPr>
              <a:t>statistica classica</a:t>
            </a:r>
            <a:r>
              <a:rPr lang="it-IT">
                <a:latin typeface="Calibri" pitchFamily="34" charset="0"/>
              </a:rPr>
              <a:t>.</a:t>
            </a:r>
          </a:p>
          <a:p>
            <a:r>
              <a:rPr lang="it-IT">
                <a:latin typeface="Calibri" pitchFamily="34" charset="0"/>
              </a:rPr>
              <a:t>Essa è accompagnata dalla </a:t>
            </a:r>
            <a:r>
              <a:rPr lang="it-IT" b="1">
                <a:latin typeface="Calibri" pitchFamily="34" charset="0"/>
              </a:rPr>
              <a:t>consapevolezza</a:t>
            </a:r>
            <a:r>
              <a:rPr lang="it-IT">
                <a:latin typeface="Calibri" pitchFamily="34" charset="0"/>
              </a:rPr>
              <a:t> di una esperienza soggettiva in prima persona </a:t>
            </a:r>
          </a:p>
          <a:p>
            <a:r>
              <a:rPr lang="it-IT">
                <a:latin typeface="Calibri" pitchFamily="34" charset="0"/>
              </a:rPr>
              <a:t>(</a:t>
            </a:r>
            <a:r>
              <a:rPr lang="it-IT" b="1">
                <a:solidFill>
                  <a:srgbClr val="1A51CC"/>
                </a:solidFill>
                <a:latin typeface="Calibri" pitchFamily="34" charset="0"/>
              </a:rPr>
              <a:t>qualia di coscienza</a:t>
            </a:r>
            <a:r>
              <a:rPr lang="it-IT">
                <a:latin typeface="Calibri" pitchFamily="34" charset="0"/>
              </a:rPr>
              <a:t>).</a:t>
            </a:r>
          </a:p>
          <a:p>
            <a:endParaRPr lang="it-IT">
              <a:latin typeface="Calibri" pitchFamily="34" charset="0"/>
            </a:endParaRPr>
          </a:p>
        </p:txBody>
      </p:sp>
      <p:sp>
        <p:nvSpPr>
          <p:cNvPr id="87045" name="CasellaDiTesto 5"/>
          <p:cNvSpPr txBox="1">
            <a:spLocks noChangeArrowheads="1"/>
          </p:cNvSpPr>
          <p:nvPr/>
        </p:nvSpPr>
        <p:spPr bwMode="auto">
          <a:xfrm>
            <a:off x="4427538" y="4006850"/>
            <a:ext cx="4465637" cy="2584450"/>
          </a:xfrm>
          <a:prstGeom prst="rect">
            <a:avLst/>
          </a:prstGeom>
          <a:noFill/>
          <a:ln w="9525">
            <a:noFill/>
            <a:miter lim="800000"/>
            <a:headEnd/>
            <a:tailEnd/>
          </a:ln>
        </p:spPr>
        <p:txBody>
          <a:bodyPr>
            <a:spAutoFit/>
          </a:bodyPr>
          <a:lstStyle/>
          <a:p>
            <a:pPr algn="ctr"/>
            <a:r>
              <a:rPr lang="it-IT" b="1">
                <a:solidFill>
                  <a:srgbClr val="FF0000"/>
                </a:solidFill>
                <a:latin typeface="Calibri" pitchFamily="34" charset="0"/>
              </a:rPr>
              <a:t>GIUDIZIO</a:t>
            </a:r>
            <a:r>
              <a:rPr lang="it-IT">
                <a:latin typeface="Calibri" pitchFamily="34" charset="0"/>
              </a:rPr>
              <a:t> </a:t>
            </a:r>
          </a:p>
          <a:p>
            <a:r>
              <a:rPr lang="it-IT">
                <a:latin typeface="Calibri" pitchFamily="34" charset="0"/>
              </a:rPr>
              <a:t>Caratteristica esclusiva dell’uomo, richiede 3 sec. </a:t>
            </a:r>
          </a:p>
          <a:p>
            <a:r>
              <a:rPr lang="it-IT">
                <a:latin typeface="Calibri" pitchFamily="34" charset="0"/>
              </a:rPr>
              <a:t>e può essere spiegato ricorrendo a metodi di </a:t>
            </a:r>
          </a:p>
          <a:p>
            <a:r>
              <a:rPr lang="it-IT" u="sng">
                <a:latin typeface="Calibri" pitchFamily="34" charset="0"/>
              </a:rPr>
              <a:t>statistica quantistica</a:t>
            </a:r>
            <a:r>
              <a:rPr lang="it-IT">
                <a:latin typeface="Calibri" pitchFamily="34" charset="0"/>
              </a:rPr>
              <a:t>. </a:t>
            </a:r>
          </a:p>
          <a:p>
            <a:r>
              <a:rPr lang="it-IT">
                <a:latin typeface="Calibri" pitchFamily="34" charset="0"/>
              </a:rPr>
              <a:t>Il giudizio viene costruito come risultato del confronto di due apprensioni, dalla cui analisi comparativa emerge una valutazione estetica, una scelta morale, etc.</a:t>
            </a:r>
          </a:p>
        </p:txBody>
      </p:sp>
      <p:sp>
        <p:nvSpPr>
          <p:cNvPr id="87046" name="CasellaDiTesto 6"/>
          <p:cNvSpPr txBox="1">
            <a:spLocks noChangeArrowheads="1"/>
          </p:cNvSpPr>
          <p:nvPr/>
        </p:nvSpPr>
        <p:spPr bwMode="auto">
          <a:xfrm>
            <a:off x="26988" y="7938"/>
            <a:ext cx="1039812" cy="307975"/>
          </a:xfrm>
          <a:prstGeom prst="rect">
            <a:avLst/>
          </a:prstGeom>
          <a:noFill/>
          <a:ln w="9525">
            <a:noFill/>
            <a:miter lim="800000"/>
            <a:headEnd/>
            <a:tailEnd/>
          </a:ln>
        </p:spPr>
        <p:txBody>
          <a:bodyPr wrap="none">
            <a:spAutoFit/>
          </a:bodyPr>
          <a:lstStyle/>
          <a:p>
            <a:pPr algn="ctr"/>
            <a:r>
              <a:rPr lang="it-IT" sz="1400" i="1">
                <a:solidFill>
                  <a:schemeClr val="tx2"/>
                </a:solidFill>
                <a:latin typeface="Calibri" pitchFamily="34" charset="0"/>
              </a:rPr>
              <a:t>Battù,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asellaDiTesto 2"/>
          <p:cNvSpPr txBox="1">
            <a:spLocks noChangeArrowheads="1"/>
          </p:cNvSpPr>
          <p:nvPr/>
        </p:nvSpPr>
        <p:spPr bwMode="auto">
          <a:xfrm>
            <a:off x="26988" y="7938"/>
            <a:ext cx="1039812" cy="307975"/>
          </a:xfrm>
          <a:prstGeom prst="rect">
            <a:avLst/>
          </a:prstGeom>
          <a:noFill/>
          <a:ln w="9525">
            <a:noFill/>
            <a:miter lim="800000"/>
            <a:headEnd/>
            <a:tailEnd/>
          </a:ln>
        </p:spPr>
        <p:txBody>
          <a:bodyPr wrap="none">
            <a:spAutoFit/>
          </a:bodyPr>
          <a:lstStyle/>
          <a:p>
            <a:r>
              <a:rPr lang="it-IT" sz="1400" i="1">
                <a:solidFill>
                  <a:schemeClr val="tx2"/>
                </a:solidFill>
                <a:latin typeface="Calibri" pitchFamily="34" charset="0"/>
              </a:rPr>
              <a:t>Battù, 2012</a:t>
            </a:r>
          </a:p>
        </p:txBody>
      </p:sp>
      <p:pic>
        <p:nvPicPr>
          <p:cNvPr id="89090" name="Picture 4"/>
          <p:cNvPicPr>
            <a:picLocks noChangeAspect="1" noChangeArrowheads="1"/>
          </p:cNvPicPr>
          <p:nvPr/>
        </p:nvPicPr>
        <p:blipFill>
          <a:blip r:embed="rId3"/>
          <a:srcRect b="50000"/>
          <a:stretch>
            <a:fillRect/>
          </a:stretch>
        </p:blipFill>
        <p:spPr bwMode="auto">
          <a:xfrm>
            <a:off x="762000" y="1593850"/>
            <a:ext cx="3168650" cy="2228850"/>
          </a:xfrm>
          <a:prstGeom prst="rect">
            <a:avLst/>
          </a:prstGeom>
          <a:noFill/>
          <a:ln w="9525">
            <a:noFill/>
            <a:miter lim="800000"/>
            <a:headEnd/>
            <a:tailEnd/>
          </a:ln>
        </p:spPr>
      </p:pic>
      <p:pic>
        <p:nvPicPr>
          <p:cNvPr id="89091" name="Picture 4"/>
          <p:cNvPicPr>
            <a:picLocks noChangeAspect="1" noChangeArrowheads="1"/>
          </p:cNvPicPr>
          <p:nvPr/>
        </p:nvPicPr>
        <p:blipFill>
          <a:blip r:embed="rId3"/>
          <a:srcRect t="55278"/>
          <a:stretch>
            <a:fillRect/>
          </a:stretch>
        </p:blipFill>
        <p:spPr bwMode="auto">
          <a:xfrm>
            <a:off x="762000" y="4032250"/>
            <a:ext cx="3017838" cy="2255838"/>
          </a:xfrm>
          <a:prstGeom prst="rect">
            <a:avLst/>
          </a:prstGeom>
          <a:noFill/>
          <a:ln w="9525">
            <a:noFill/>
            <a:miter lim="800000"/>
            <a:headEnd/>
            <a:tailEnd/>
          </a:ln>
        </p:spPr>
      </p:pic>
      <p:sp>
        <p:nvSpPr>
          <p:cNvPr id="89092" name="CasellaDiTesto 5"/>
          <p:cNvSpPr txBox="1">
            <a:spLocks noChangeArrowheads="1"/>
          </p:cNvSpPr>
          <p:nvPr/>
        </p:nvSpPr>
        <p:spPr bwMode="auto">
          <a:xfrm>
            <a:off x="1928813" y="160338"/>
            <a:ext cx="5543550" cy="954087"/>
          </a:xfrm>
          <a:prstGeom prst="rect">
            <a:avLst/>
          </a:prstGeom>
          <a:noFill/>
          <a:ln w="9525">
            <a:noFill/>
            <a:miter lim="800000"/>
            <a:headEnd/>
            <a:tailEnd/>
          </a:ln>
        </p:spPr>
        <p:txBody>
          <a:bodyPr wrap="none">
            <a:spAutoFit/>
          </a:bodyPr>
          <a:lstStyle/>
          <a:p>
            <a:pPr algn="ctr"/>
            <a:r>
              <a:rPr lang="it-IT" sz="2800" b="1">
                <a:solidFill>
                  <a:schemeClr val="tx2"/>
                </a:solidFill>
                <a:latin typeface="Tahoma" pitchFamily="34" charset="0"/>
                <a:cs typeface="Tahoma" pitchFamily="34" charset="0"/>
              </a:rPr>
              <a:t>CREATIVITÀ </a:t>
            </a:r>
          </a:p>
          <a:p>
            <a:pPr algn="ctr"/>
            <a:r>
              <a:rPr lang="it-IT" sz="2800" b="1">
                <a:solidFill>
                  <a:schemeClr val="tx2"/>
                </a:solidFill>
                <a:latin typeface="Tahoma" pitchFamily="34" charset="0"/>
                <a:cs typeface="Tahoma" pitchFamily="34" charset="0"/>
              </a:rPr>
              <a:t>E STATISTICA QUANTISTICA</a:t>
            </a:r>
          </a:p>
        </p:txBody>
      </p:sp>
      <p:sp>
        <p:nvSpPr>
          <p:cNvPr id="89093" name="Rettangolo 7"/>
          <p:cNvSpPr>
            <a:spLocks noChangeArrowheads="1"/>
          </p:cNvSpPr>
          <p:nvPr/>
        </p:nvSpPr>
        <p:spPr bwMode="auto">
          <a:xfrm>
            <a:off x="4389438" y="2462213"/>
            <a:ext cx="3887787" cy="3140075"/>
          </a:xfrm>
          <a:prstGeom prst="rect">
            <a:avLst/>
          </a:prstGeom>
          <a:noFill/>
          <a:ln w="9525">
            <a:noFill/>
            <a:miter lim="800000"/>
            <a:headEnd/>
            <a:tailEnd/>
          </a:ln>
        </p:spPr>
        <p:txBody>
          <a:bodyPr>
            <a:spAutoFit/>
          </a:bodyPr>
          <a:lstStyle/>
          <a:p>
            <a:r>
              <a:rPr lang="it-IT">
                <a:latin typeface="Calibri" pitchFamily="34" charset="0"/>
              </a:rPr>
              <a:t>La capacità di mettere a confronto diverse apprensioni, </a:t>
            </a:r>
          </a:p>
          <a:p>
            <a:r>
              <a:rPr lang="it-IT">
                <a:latin typeface="Calibri" pitchFamily="34" charset="0"/>
              </a:rPr>
              <a:t>al di là delle emozioni singolarmente suscitate, </a:t>
            </a:r>
          </a:p>
          <a:p>
            <a:r>
              <a:rPr lang="it-IT" u="sng">
                <a:latin typeface="Calibri" pitchFamily="34" charset="0"/>
              </a:rPr>
              <a:t>è il risultato di un cambio di modello non algoritmico</a:t>
            </a:r>
            <a:r>
              <a:rPr lang="it-IT">
                <a:latin typeface="Calibri" pitchFamily="34" charset="0"/>
              </a:rPr>
              <a:t> denominato </a:t>
            </a:r>
            <a:r>
              <a:rPr lang="it-IT" b="1" i="1">
                <a:solidFill>
                  <a:srgbClr val="FF0000"/>
                </a:solidFill>
                <a:latin typeface="Calibri" pitchFamily="34" charset="0"/>
              </a:rPr>
              <a:t>creatività</a:t>
            </a:r>
            <a:r>
              <a:rPr lang="it-IT">
                <a:latin typeface="Calibri" pitchFamily="34" charset="0"/>
              </a:rPr>
              <a:t>.</a:t>
            </a:r>
          </a:p>
          <a:p>
            <a:r>
              <a:rPr lang="it-IT">
                <a:latin typeface="Calibri" pitchFamily="34" charset="0"/>
              </a:rPr>
              <a:t>La creatività è associata alla costruzione di nuove connessioni tra apprensioni differenti, senza uscire dai confini delle aspettative di un approccio tradizionale.</a:t>
            </a:r>
          </a:p>
        </p:txBody>
      </p:sp>
      <p:cxnSp>
        <p:nvCxnSpPr>
          <p:cNvPr id="7" name="Connettore 1 6"/>
          <p:cNvCxnSpPr/>
          <p:nvPr/>
        </p:nvCxnSpPr>
        <p:spPr>
          <a:xfrm>
            <a:off x="1835150" y="6043613"/>
            <a:ext cx="16573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9095" name="CasellaDiTesto 8"/>
          <p:cNvSpPr txBox="1">
            <a:spLocks noChangeArrowheads="1"/>
          </p:cNvSpPr>
          <p:nvPr/>
        </p:nvSpPr>
        <p:spPr bwMode="auto">
          <a:xfrm>
            <a:off x="1833563" y="938213"/>
            <a:ext cx="5757862" cy="369887"/>
          </a:xfrm>
          <a:prstGeom prst="rect">
            <a:avLst/>
          </a:prstGeom>
          <a:noFill/>
          <a:ln w="9525">
            <a:noFill/>
            <a:miter lim="800000"/>
            <a:headEnd/>
            <a:tailEnd/>
          </a:ln>
        </p:spPr>
        <p:txBody>
          <a:bodyPr wrap="none">
            <a:spAutoFit/>
          </a:bodyPr>
          <a:lstStyle/>
          <a:p>
            <a:r>
              <a:rPr lang="it-IT" b="1">
                <a:solidFill>
                  <a:srgbClr val="FF0000"/>
                </a:solidFill>
                <a:latin typeface="Calibri"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asellaDiTesto 1"/>
          <p:cNvSpPr txBox="1">
            <a:spLocks noChangeArrowheads="1"/>
          </p:cNvSpPr>
          <p:nvPr/>
        </p:nvSpPr>
        <p:spPr bwMode="auto">
          <a:xfrm>
            <a:off x="26988" y="7938"/>
            <a:ext cx="1039812" cy="307975"/>
          </a:xfrm>
          <a:prstGeom prst="rect">
            <a:avLst/>
          </a:prstGeom>
          <a:noFill/>
          <a:ln w="9525">
            <a:noFill/>
            <a:miter lim="800000"/>
            <a:headEnd/>
            <a:tailEnd/>
          </a:ln>
        </p:spPr>
        <p:txBody>
          <a:bodyPr wrap="none">
            <a:spAutoFit/>
          </a:bodyPr>
          <a:lstStyle/>
          <a:p>
            <a:r>
              <a:rPr lang="it-IT" sz="1400" i="1">
                <a:solidFill>
                  <a:schemeClr val="tx2"/>
                </a:solidFill>
                <a:latin typeface="Calibri" pitchFamily="34" charset="0"/>
              </a:rPr>
              <a:t>Battù, 2012</a:t>
            </a:r>
          </a:p>
        </p:txBody>
      </p:sp>
      <p:pic>
        <p:nvPicPr>
          <p:cNvPr id="91138" name="Picture 14"/>
          <p:cNvPicPr>
            <a:picLocks noChangeAspect="1" noChangeArrowheads="1"/>
          </p:cNvPicPr>
          <p:nvPr/>
        </p:nvPicPr>
        <p:blipFill>
          <a:blip r:embed="rId3"/>
          <a:srcRect/>
          <a:stretch>
            <a:fillRect/>
          </a:stretch>
        </p:blipFill>
        <p:spPr bwMode="auto">
          <a:xfrm>
            <a:off x="2051050" y="1700213"/>
            <a:ext cx="4829175" cy="3490912"/>
          </a:xfrm>
          <a:prstGeom prst="rect">
            <a:avLst/>
          </a:prstGeom>
          <a:noFill/>
          <a:ln w="9525">
            <a:noFill/>
            <a:miter lim="800000"/>
            <a:headEnd/>
            <a:tailEnd/>
          </a:ln>
        </p:spPr>
      </p:pic>
      <p:sp>
        <p:nvSpPr>
          <p:cNvPr id="91139" name="CasellaDiTesto 3"/>
          <p:cNvSpPr txBox="1">
            <a:spLocks noChangeArrowheads="1"/>
          </p:cNvSpPr>
          <p:nvPr/>
        </p:nvSpPr>
        <p:spPr bwMode="auto">
          <a:xfrm>
            <a:off x="544513" y="161925"/>
            <a:ext cx="8259762" cy="954088"/>
          </a:xfrm>
          <a:prstGeom prst="rect">
            <a:avLst/>
          </a:prstGeom>
          <a:noFill/>
          <a:ln w="9525">
            <a:noFill/>
            <a:miter lim="800000"/>
            <a:headEnd/>
            <a:tailEnd/>
          </a:ln>
        </p:spPr>
        <p:txBody>
          <a:bodyPr wrap="none">
            <a:spAutoFit/>
          </a:bodyPr>
          <a:lstStyle/>
          <a:p>
            <a:pPr algn="ctr"/>
            <a:r>
              <a:rPr lang="it-IT" sz="2800" b="1">
                <a:solidFill>
                  <a:schemeClr val="tx2"/>
                </a:solidFill>
                <a:latin typeface="Tahoma" pitchFamily="34" charset="0"/>
                <a:cs typeface="Tahoma" pitchFamily="34" charset="0"/>
              </a:rPr>
              <a:t>TEOREMA DELL’INCOMPLETEZZA DI GOEDEL</a:t>
            </a:r>
          </a:p>
          <a:p>
            <a:pPr algn="ctr"/>
            <a:r>
              <a:rPr lang="it-IT" sz="2800" b="1">
                <a:solidFill>
                  <a:schemeClr val="tx2"/>
                </a:solidFill>
                <a:latin typeface="Tahoma" pitchFamily="34" charset="0"/>
                <a:cs typeface="Tahoma" pitchFamily="34" charset="0"/>
              </a:rPr>
              <a:t>E SALTO DIMENSIONALE</a:t>
            </a:r>
          </a:p>
        </p:txBody>
      </p:sp>
      <p:sp>
        <p:nvSpPr>
          <p:cNvPr id="91140" name="CasellaDiTesto 4"/>
          <p:cNvSpPr txBox="1">
            <a:spLocks noChangeArrowheads="1"/>
          </p:cNvSpPr>
          <p:nvPr/>
        </p:nvSpPr>
        <p:spPr bwMode="auto">
          <a:xfrm>
            <a:off x="739775" y="5445125"/>
            <a:ext cx="7945438" cy="923925"/>
          </a:xfrm>
          <a:prstGeom prst="rect">
            <a:avLst/>
          </a:prstGeom>
          <a:noFill/>
          <a:ln w="9525">
            <a:solidFill>
              <a:srgbClr val="336699"/>
            </a:solidFill>
            <a:miter lim="800000"/>
            <a:headEnd/>
            <a:tailEnd/>
          </a:ln>
        </p:spPr>
        <p:txBody>
          <a:bodyPr>
            <a:spAutoFit/>
          </a:bodyPr>
          <a:lstStyle/>
          <a:p>
            <a:r>
              <a:rPr lang="it-IT">
                <a:latin typeface="Calibri" pitchFamily="34" charset="0"/>
              </a:rPr>
              <a:t>	Non tutte le verità seguono le regole della logica (i teoremi). </a:t>
            </a:r>
          </a:p>
          <a:p>
            <a:r>
              <a:rPr lang="it-IT">
                <a:latin typeface="Calibri" pitchFamily="34" charset="0"/>
              </a:rPr>
              <a:t>	Esistono anche altre verità non deducibili mediante la logica formale </a:t>
            </a:r>
          </a:p>
          <a:p>
            <a:r>
              <a:rPr lang="it-IT">
                <a:latin typeface="Calibri" pitchFamily="34" charset="0"/>
              </a:rPr>
              <a:t>	(</a:t>
            </a:r>
            <a:r>
              <a:rPr lang="it-IT" b="1">
                <a:solidFill>
                  <a:srgbClr val="FF0000"/>
                </a:solidFill>
                <a:latin typeface="Calibri" pitchFamily="34" charset="0"/>
              </a:rPr>
              <a:t>salto dimensionale</a:t>
            </a:r>
            <a:r>
              <a:rPr lang="it-IT">
                <a:latin typeface="Calibri" pitchFamily="34" charset="0"/>
              </a:rPr>
              <a:t>).</a:t>
            </a:r>
          </a:p>
        </p:txBody>
      </p:sp>
      <p:cxnSp>
        <p:nvCxnSpPr>
          <p:cNvPr id="6" name="Connettore 1 5"/>
          <p:cNvCxnSpPr/>
          <p:nvPr/>
        </p:nvCxnSpPr>
        <p:spPr>
          <a:xfrm>
            <a:off x="2700338" y="4941888"/>
            <a:ext cx="16557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1142" name="Picture 2"/>
          <p:cNvPicPr>
            <a:picLocks noChangeAspect="1" noChangeArrowheads="1"/>
          </p:cNvPicPr>
          <p:nvPr/>
        </p:nvPicPr>
        <p:blipFill>
          <a:blip r:embed="rId4"/>
          <a:srcRect/>
          <a:stretch>
            <a:fillRect/>
          </a:stretch>
        </p:blipFill>
        <p:spPr bwMode="auto">
          <a:xfrm>
            <a:off x="2700338" y="5202238"/>
            <a:ext cx="1658937" cy="12700"/>
          </a:xfrm>
          <a:prstGeom prst="rect">
            <a:avLst/>
          </a:prstGeom>
          <a:noFill/>
          <a:ln w="9525">
            <a:noFill/>
            <a:miter lim="800000"/>
            <a:headEnd/>
            <a:tailEnd/>
          </a:ln>
        </p:spPr>
      </p:pic>
      <p:sp>
        <p:nvSpPr>
          <p:cNvPr id="91143" name="CasellaDiTesto 7"/>
          <p:cNvSpPr txBox="1">
            <a:spLocks noChangeArrowheads="1"/>
          </p:cNvSpPr>
          <p:nvPr/>
        </p:nvSpPr>
        <p:spPr bwMode="auto">
          <a:xfrm>
            <a:off x="1833563" y="938213"/>
            <a:ext cx="5757862" cy="369887"/>
          </a:xfrm>
          <a:prstGeom prst="rect">
            <a:avLst/>
          </a:prstGeom>
          <a:noFill/>
          <a:ln w="9525">
            <a:noFill/>
            <a:miter lim="800000"/>
            <a:headEnd/>
            <a:tailEnd/>
          </a:ln>
        </p:spPr>
        <p:txBody>
          <a:bodyPr wrap="none">
            <a:spAutoFit/>
          </a:bodyPr>
          <a:lstStyle/>
          <a:p>
            <a:r>
              <a:rPr lang="it-IT" b="1">
                <a:solidFill>
                  <a:srgbClr val="FF0000"/>
                </a:solidFill>
                <a:latin typeface="Calibri"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Text Box 2"/>
          <p:cNvSpPr txBox="1">
            <a:spLocks noChangeArrowheads="1"/>
          </p:cNvSpPr>
          <p:nvPr/>
        </p:nvSpPr>
        <p:spPr bwMode="auto">
          <a:xfrm>
            <a:off x="0" y="82550"/>
            <a:ext cx="9144000" cy="830263"/>
          </a:xfrm>
          <a:prstGeom prst="rect">
            <a:avLst/>
          </a:prstGeom>
          <a:noFill/>
          <a:ln w="9525">
            <a:noFill/>
            <a:miter lim="800000"/>
            <a:headEnd/>
            <a:tailEnd/>
          </a:ln>
        </p:spPr>
        <p:txBody>
          <a:bodyPr>
            <a:spAutoFit/>
          </a:bodyPr>
          <a:lstStyle/>
          <a:p>
            <a:pPr marL="342900" indent="-342900" algn="ctr" eaLnBrk="0" hangingPunct="0"/>
            <a:r>
              <a:rPr lang="it-IT" sz="2800" b="1">
                <a:solidFill>
                  <a:srgbClr val="000000"/>
                </a:solidFill>
              </a:rPr>
              <a:t>  </a:t>
            </a:r>
            <a:r>
              <a:rPr lang="it-IT" sz="2800" b="1">
                <a:solidFill>
                  <a:srgbClr val="336699"/>
                </a:solidFill>
                <a:latin typeface="Tahoma" pitchFamily="34" charset="0"/>
                <a:cs typeface="Tahoma" pitchFamily="34" charset="0"/>
              </a:rPr>
              <a:t>IL MONDO DEI QUALIA </a:t>
            </a:r>
          </a:p>
          <a:p>
            <a:pPr marL="342900" indent="-342900" algn="ctr" eaLnBrk="0" hangingPunct="0"/>
            <a:r>
              <a:rPr lang="it-IT" sz="2000" b="1">
                <a:solidFill>
                  <a:srgbClr val="336699"/>
                </a:solidFill>
                <a:latin typeface="Tahoma" pitchFamily="34" charset="0"/>
                <a:cs typeface="Tahoma" pitchFamily="34" charset="0"/>
              </a:rPr>
              <a:t>UNA SECONDA NATURA</a:t>
            </a:r>
          </a:p>
        </p:txBody>
      </p:sp>
      <p:sp>
        <p:nvSpPr>
          <p:cNvPr id="93186" name="Text Box 4"/>
          <p:cNvSpPr txBox="1">
            <a:spLocks noChangeArrowheads="1"/>
          </p:cNvSpPr>
          <p:nvPr/>
        </p:nvSpPr>
        <p:spPr bwMode="auto">
          <a:xfrm>
            <a:off x="-107950" y="1052513"/>
            <a:ext cx="9142413" cy="2395537"/>
          </a:xfrm>
          <a:prstGeom prst="rect">
            <a:avLst/>
          </a:prstGeom>
          <a:noFill/>
          <a:ln w="9525">
            <a:noFill/>
            <a:miter lim="800000"/>
            <a:headEnd/>
            <a:tailEnd/>
          </a:ln>
        </p:spPr>
        <p:txBody>
          <a:bodyPr lIns="90000"/>
          <a:lstStyle/>
          <a:p>
            <a:pPr marL="342900" indent="-342900"/>
            <a:r>
              <a:rPr lang="it-IT" sz="1200" b="1">
                <a:solidFill>
                  <a:srgbClr val="000000"/>
                </a:solidFill>
              </a:rPr>
              <a:t>        </a:t>
            </a:r>
            <a:r>
              <a:rPr lang="it-IT" sz="1500" b="1">
                <a:solidFill>
                  <a:srgbClr val="000000"/>
                </a:solidFill>
              </a:rPr>
              <a:t>Tradizionalmente c’è la natura (aria, acqua, terra, piante, animali) e la natura umana.</a:t>
            </a:r>
          </a:p>
          <a:p>
            <a:pPr marL="342900" indent="-342900"/>
            <a:r>
              <a:rPr lang="it-IT" sz="1500" b="1">
                <a:solidFill>
                  <a:srgbClr val="000000"/>
                </a:solidFill>
              </a:rPr>
              <a:t>      Come interagiscono tra di loro? E’ possibile conciliare le due nature, oppure si tratta di mondi condannati a rimanere distanti per sempre?</a:t>
            </a:r>
          </a:p>
          <a:p>
            <a:pPr marL="342900" indent="-342900"/>
            <a:r>
              <a:rPr lang="it-IT" sz="1500" b="1">
                <a:solidFill>
                  <a:srgbClr val="000000"/>
                </a:solidFill>
              </a:rPr>
              <a:t>      La disponibilità di un organo funzionale come la coscienza ha offerto all’uomo innumerevoli vantaggi sul piano evolutivo e il </a:t>
            </a:r>
            <a:r>
              <a:rPr lang="it-IT" sz="1500" i="1">
                <a:solidFill>
                  <a:srgbClr val="FF0000"/>
                </a:solidFill>
              </a:rPr>
              <a:t>darwinismo neurale</a:t>
            </a:r>
            <a:r>
              <a:rPr lang="it-IT" sz="1500" b="1">
                <a:solidFill>
                  <a:srgbClr val="FF0000"/>
                </a:solidFill>
              </a:rPr>
              <a:t> </a:t>
            </a:r>
            <a:r>
              <a:rPr lang="it-IT" sz="1500" b="1">
                <a:solidFill>
                  <a:srgbClr val="000000"/>
                </a:solidFill>
              </a:rPr>
              <a:t>ha prodotto le basi neuroanatomiche per i “</a:t>
            </a:r>
            <a:r>
              <a:rPr lang="it-IT" sz="1500" i="1">
                <a:solidFill>
                  <a:srgbClr val="000000"/>
                </a:solidFill>
              </a:rPr>
              <a:t>circuiti rientranti</a:t>
            </a:r>
            <a:r>
              <a:rPr lang="it-IT" sz="1500" b="1">
                <a:solidFill>
                  <a:srgbClr val="000000"/>
                </a:solidFill>
              </a:rPr>
              <a:t>” dell’informazione – un gioco ripetitivo di “</a:t>
            </a:r>
            <a:r>
              <a:rPr lang="it-IT" sz="1500" i="1">
                <a:solidFill>
                  <a:srgbClr val="000000"/>
                </a:solidFill>
              </a:rPr>
              <a:t>rientri ed uscite</a:t>
            </a:r>
            <a:r>
              <a:rPr lang="it-IT" sz="1500" b="1">
                <a:solidFill>
                  <a:srgbClr val="000000"/>
                </a:solidFill>
              </a:rPr>
              <a:t>”, un </a:t>
            </a:r>
            <a:r>
              <a:rPr lang="it-IT" sz="1500">
                <a:solidFill>
                  <a:srgbClr val="FF0000"/>
                </a:solidFill>
              </a:rPr>
              <a:t>NUCLEO DINAMICO</a:t>
            </a:r>
            <a:r>
              <a:rPr lang="it-IT" sz="1500" b="1">
                <a:solidFill>
                  <a:srgbClr val="000000"/>
                </a:solidFill>
              </a:rPr>
              <a:t> che assicura un numero enorme di “</a:t>
            </a:r>
            <a:r>
              <a:rPr lang="it-IT" sz="1500" i="1">
                <a:solidFill>
                  <a:srgbClr val="FF0000"/>
                </a:solidFill>
              </a:rPr>
              <a:t>stati discriminativi</a:t>
            </a:r>
            <a:r>
              <a:rPr lang="it-IT" sz="1500" b="1">
                <a:solidFill>
                  <a:srgbClr val="FF0000"/>
                </a:solidFill>
              </a:rPr>
              <a:t> </a:t>
            </a:r>
            <a:r>
              <a:rPr lang="it-IT" sz="1500" i="1">
                <a:solidFill>
                  <a:srgbClr val="FF0000"/>
                </a:solidFill>
              </a:rPr>
              <a:t>della coscienza”</a:t>
            </a:r>
            <a:r>
              <a:rPr lang="it-IT" sz="1500">
                <a:solidFill>
                  <a:srgbClr val="FF0000"/>
                </a:solidFill>
              </a:rPr>
              <a:t> (QUALIA).</a:t>
            </a:r>
          </a:p>
          <a:p>
            <a:pPr marL="342900" indent="-342900"/>
            <a:r>
              <a:rPr lang="it-IT" sz="1500" b="1">
                <a:solidFill>
                  <a:srgbClr val="000000"/>
                </a:solidFill>
              </a:rPr>
              <a:t>	Con la comparsa nel mondo degli ominidi della </a:t>
            </a:r>
            <a:r>
              <a:rPr lang="it-IT" sz="1500" b="1" u="sng">
                <a:solidFill>
                  <a:srgbClr val="FF0000"/>
                </a:solidFill>
              </a:rPr>
              <a:t>memoria a lungo termine e del linguaggio </a:t>
            </a:r>
            <a:r>
              <a:rPr lang="it-IT" sz="1500" b="1">
                <a:solidFill>
                  <a:srgbClr val="000000"/>
                </a:solidFill>
              </a:rPr>
              <a:t>– funzioni che insieme sono in grado di collegare pensiero, emozioni, esperienze – il numero dei possibili stati mentali discriminativi è andato crescendo senza fine, aggiungendo alla natura, mediante un «</a:t>
            </a:r>
            <a:r>
              <a:rPr lang="it-IT" sz="1500" b="1" u="sng">
                <a:solidFill>
                  <a:srgbClr val="FF0000"/>
                </a:solidFill>
              </a:rPr>
              <a:t>salto dimensionale</a:t>
            </a:r>
            <a:r>
              <a:rPr lang="it-IT" sz="1500" b="1">
                <a:solidFill>
                  <a:srgbClr val="000000"/>
                </a:solidFill>
              </a:rPr>
              <a:t>», i “prodotti” della </a:t>
            </a:r>
            <a:r>
              <a:rPr lang="it-IT" sz="1500">
                <a:solidFill>
                  <a:srgbClr val="FF0000"/>
                </a:solidFill>
              </a:rPr>
              <a:t>SECONDA NATURA </a:t>
            </a:r>
            <a:r>
              <a:rPr lang="it-IT" sz="1500" b="1">
                <a:solidFill>
                  <a:srgbClr val="000000"/>
                </a:solidFill>
              </a:rPr>
              <a:t>(arte, morale, ecc.), valori che evidentemente è molto difficile immaginare come puri stati fisici.</a:t>
            </a:r>
          </a:p>
          <a:p>
            <a:pPr marL="342900" indent="-342900"/>
            <a:r>
              <a:rPr lang="it-IT" sz="1200" b="1">
                <a:solidFill>
                  <a:srgbClr val="000000"/>
                </a:solidFill>
              </a:rPr>
              <a:t>        </a:t>
            </a:r>
          </a:p>
        </p:txBody>
      </p:sp>
      <p:sp>
        <p:nvSpPr>
          <p:cNvPr id="93187" name="Text Box 5"/>
          <p:cNvSpPr txBox="1">
            <a:spLocks noChangeArrowheads="1"/>
          </p:cNvSpPr>
          <p:nvPr/>
        </p:nvSpPr>
        <p:spPr bwMode="auto">
          <a:xfrm>
            <a:off x="0" y="4235450"/>
            <a:ext cx="9144000" cy="519113"/>
          </a:xfrm>
          <a:prstGeom prst="rect">
            <a:avLst/>
          </a:prstGeom>
          <a:noFill/>
          <a:ln w="9525">
            <a:noFill/>
            <a:miter lim="800000"/>
            <a:headEnd/>
            <a:tailEnd/>
          </a:ln>
        </p:spPr>
        <p:txBody>
          <a:bodyPr>
            <a:spAutoFit/>
          </a:bodyPr>
          <a:lstStyle/>
          <a:p>
            <a:pPr marL="342900" indent="-342900">
              <a:spcBef>
                <a:spcPct val="50000"/>
              </a:spcBef>
            </a:pPr>
            <a:r>
              <a:rPr lang="it-IT" sz="2800" b="1">
                <a:solidFill>
                  <a:srgbClr val="000000"/>
                </a:solidFill>
              </a:rPr>
              <a:t>   </a:t>
            </a:r>
            <a:r>
              <a:rPr lang="it-IT" sz="2000" b="1">
                <a:solidFill>
                  <a:srgbClr val="000000"/>
                </a:solidFill>
              </a:rPr>
              <a:t>   </a:t>
            </a:r>
            <a:endParaRPr lang="it-IT" b="1">
              <a:solidFill>
                <a:srgbClr val="000000"/>
              </a:solidFill>
            </a:endParaRPr>
          </a:p>
        </p:txBody>
      </p:sp>
      <p:sp>
        <p:nvSpPr>
          <p:cNvPr id="93188" name="Text Box 8"/>
          <p:cNvSpPr txBox="1">
            <a:spLocks noChangeArrowheads="1"/>
          </p:cNvSpPr>
          <p:nvPr/>
        </p:nvSpPr>
        <p:spPr bwMode="auto">
          <a:xfrm>
            <a:off x="174625" y="4268788"/>
            <a:ext cx="4989513" cy="2400300"/>
          </a:xfrm>
          <a:prstGeom prst="rect">
            <a:avLst/>
          </a:prstGeom>
          <a:solidFill>
            <a:schemeClr val="accent1"/>
          </a:solidFill>
          <a:ln w="9525">
            <a:noFill/>
            <a:miter lim="800000"/>
            <a:headEnd/>
            <a:tailEnd/>
          </a:ln>
        </p:spPr>
        <p:txBody>
          <a:bodyPr>
            <a:spAutoFit/>
          </a:bodyPr>
          <a:lstStyle/>
          <a:p>
            <a:pPr marL="342900" indent="-342900">
              <a:spcBef>
                <a:spcPct val="50000"/>
              </a:spcBef>
            </a:pPr>
            <a:r>
              <a:rPr lang="it-IT" sz="1200" b="1" i="1">
                <a:solidFill>
                  <a:srgbClr val="000000"/>
                </a:solidFill>
              </a:rPr>
              <a:t>	</a:t>
            </a:r>
            <a:r>
              <a:rPr lang="it-IT" sz="1200" b="1" i="1" u="sng">
                <a:solidFill>
                  <a:srgbClr val="000000"/>
                </a:solidFill>
              </a:rPr>
              <a:t>SET DI  QUALIA</a:t>
            </a:r>
            <a:r>
              <a:rPr lang="it-IT" sz="1200" i="1">
                <a:solidFill>
                  <a:srgbClr val="000000"/>
                </a:solidFill>
              </a:rPr>
              <a:t> </a:t>
            </a:r>
          </a:p>
          <a:p>
            <a:pPr marL="342900" indent="-342900"/>
            <a:r>
              <a:rPr lang="it-IT" sz="1200" b="1">
                <a:solidFill>
                  <a:srgbClr val="000000"/>
                </a:solidFill>
              </a:rPr>
              <a:t>       </a:t>
            </a:r>
          </a:p>
          <a:p>
            <a:pPr marL="342900" indent="-342900"/>
            <a:r>
              <a:rPr lang="it-IT" sz="1200" b="1">
                <a:solidFill>
                  <a:srgbClr val="000000"/>
                </a:solidFill>
              </a:rPr>
              <a:t>       Colori, musica, profumi, sapori, carezze</a:t>
            </a:r>
          </a:p>
          <a:p>
            <a:pPr marL="342900" indent="-342900"/>
            <a:r>
              <a:rPr lang="it-IT" sz="1200" b="1">
                <a:solidFill>
                  <a:srgbClr val="FF0000"/>
                </a:solidFill>
              </a:rPr>
              <a:t>       Emozioni, piacere, esperienza estetica, dolore </a:t>
            </a:r>
          </a:p>
          <a:p>
            <a:pPr marL="342900" indent="-342900"/>
            <a:r>
              <a:rPr lang="it-IT" sz="1200" b="1">
                <a:solidFill>
                  <a:srgbClr val="000000"/>
                </a:solidFill>
              </a:rPr>
              <a:t>	Rappresentazioni mentali, pensieri coscienti, </a:t>
            </a:r>
          </a:p>
          <a:p>
            <a:pPr marL="342900" indent="-342900"/>
            <a:r>
              <a:rPr lang="it-IT" sz="1200" b="1">
                <a:solidFill>
                  <a:srgbClr val="000000"/>
                </a:solidFill>
              </a:rPr>
              <a:t>			                    sentimento di Sé</a:t>
            </a:r>
          </a:p>
          <a:p>
            <a:pPr marL="342900" indent="-342900"/>
            <a:r>
              <a:rPr lang="it-IT" sz="1200" b="1">
                <a:solidFill>
                  <a:srgbClr val="000000"/>
                </a:solidFill>
              </a:rPr>
              <a:t>				                  … ecc.</a:t>
            </a:r>
          </a:p>
          <a:p>
            <a:pPr marL="342900" indent="-342900"/>
            <a:r>
              <a:rPr lang="it-IT" sz="1200" b="1">
                <a:solidFill>
                  <a:srgbClr val="000000"/>
                </a:solidFill>
              </a:rPr>
              <a:t>       </a:t>
            </a:r>
          </a:p>
          <a:p>
            <a:pPr marL="342900" indent="-342900"/>
            <a:r>
              <a:rPr lang="it-IT" sz="1200" b="1">
                <a:solidFill>
                  <a:srgbClr val="000000"/>
                </a:solidFill>
              </a:rPr>
              <a:t>       </a:t>
            </a:r>
            <a:r>
              <a:rPr lang="it-IT" sz="1200" b="1" i="1" u="sng">
                <a:solidFill>
                  <a:srgbClr val="000000"/>
                </a:solidFill>
              </a:rPr>
              <a:t>PROPRIETA’ DEI QUALIA</a:t>
            </a:r>
          </a:p>
          <a:p>
            <a:pPr marL="342900" indent="-342900">
              <a:spcBef>
                <a:spcPct val="50000"/>
              </a:spcBef>
            </a:pPr>
            <a:r>
              <a:rPr lang="it-IT" sz="1200" b="1">
                <a:solidFill>
                  <a:srgbClr val="000000"/>
                </a:solidFill>
              </a:rPr>
              <a:t>        Fenomenicità, somiglianza, vividezza, privatezza, ineffabilità, unicità, soggettività, </a:t>
            </a:r>
            <a:r>
              <a:rPr lang="it-IT" sz="1200" b="1">
                <a:solidFill>
                  <a:srgbClr val="FF0000"/>
                </a:solidFill>
              </a:rPr>
              <a:t>esperienza in prima persona</a:t>
            </a:r>
            <a:r>
              <a:rPr lang="it-IT" sz="1200" b="1">
                <a:solidFill>
                  <a:srgbClr val="000000"/>
                </a:solidFill>
              </a:rPr>
              <a:t>, centralità o marginalità rispetto all’attenzione. </a:t>
            </a:r>
            <a:endParaRPr lang="it-IT" sz="1200" b="1" i="1">
              <a:solidFill>
                <a:srgbClr val="000000"/>
              </a:solidFill>
            </a:endParaRPr>
          </a:p>
        </p:txBody>
      </p:sp>
      <p:sp>
        <p:nvSpPr>
          <p:cNvPr id="93189" name="Text Box 9"/>
          <p:cNvSpPr txBox="1">
            <a:spLocks noChangeArrowheads="1"/>
          </p:cNvSpPr>
          <p:nvPr/>
        </p:nvSpPr>
        <p:spPr bwMode="auto">
          <a:xfrm>
            <a:off x="5075238" y="5102225"/>
            <a:ext cx="4068762" cy="1738313"/>
          </a:xfrm>
          <a:prstGeom prst="rect">
            <a:avLst/>
          </a:prstGeom>
          <a:noFill/>
          <a:ln w="9525">
            <a:noFill/>
            <a:miter lim="800000"/>
            <a:headEnd/>
            <a:tailEnd/>
          </a:ln>
        </p:spPr>
        <p:txBody>
          <a:bodyPr>
            <a:spAutoFit/>
          </a:bodyPr>
          <a:lstStyle/>
          <a:p>
            <a:pPr marL="342900" indent="-342900">
              <a:spcBef>
                <a:spcPct val="50000"/>
              </a:spcBef>
            </a:pPr>
            <a:r>
              <a:rPr lang="it-IT" sz="1400" b="1">
                <a:solidFill>
                  <a:srgbClr val="000000"/>
                </a:solidFill>
              </a:rPr>
              <a:t> 	</a:t>
            </a:r>
            <a:r>
              <a:rPr lang="it-IT" sz="1500" i="1">
                <a:solidFill>
                  <a:srgbClr val="000000"/>
                </a:solidFill>
              </a:rPr>
              <a:t>Un computer è in grado di riprodurre perfettamente un colore, ma non è in grado di vederlo...  i qualia  colgono… “la verdezza” del verde, il rosso di un tramonto, il profumo delle madeleinettes…</a:t>
            </a:r>
          </a:p>
          <a:p>
            <a:pPr marL="342900" indent="-342900">
              <a:spcBef>
                <a:spcPct val="50000"/>
              </a:spcBef>
            </a:pPr>
            <a:r>
              <a:rPr lang="it-IT" sz="1200" b="1" i="1">
                <a:solidFill>
                  <a:srgbClr val="000000"/>
                </a:solidFill>
              </a:rPr>
              <a:t>	                    </a:t>
            </a:r>
          </a:p>
        </p:txBody>
      </p:sp>
      <p:pic>
        <p:nvPicPr>
          <p:cNvPr id="93190" name="Picture 10" descr="QUALIA-REALTA"/>
          <p:cNvPicPr>
            <a:picLocks noChangeAspect="1" noChangeArrowheads="1"/>
          </p:cNvPicPr>
          <p:nvPr/>
        </p:nvPicPr>
        <p:blipFill>
          <a:blip r:embed="rId3"/>
          <a:srcRect/>
          <a:stretch>
            <a:fillRect/>
          </a:stretch>
        </p:blipFill>
        <p:spPr bwMode="auto">
          <a:xfrm>
            <a:off x="7259638" y="3867150"/>
            <a:ext cx="1616075" cy="1071563"/>
          </a:xfrm>
          <a:prstGeom prst="rect">
            <a:avLst/>
          </a:prstGeom>
          <a:noFill/>
          <a:ln w="9525">
            <a:noFill/>
            <a:miter lim="800000"/>
            <a:headEnd/>
            <a:tailEnd/>
          </a:ln>
        </p:spPr>
      </p:pic>
      <p:pic>
        <p:nvPicPr>
          <p:cNvPr id="93191" name="Picture 14" descr="Mostra immagine a dimensione intera">
            <a:hlinkClick r:id="rId4"/>
          </p:cNvPr>
          <p:cNvPicPr>
            <a:picLocks noChangeAspect="1" noChangeArrowheads="1"/>
          </p:cNvPicPr>
          <p:nvPr/>
        </p:nvPicPr>
        <p:blipFill>
          <a:blip r:embed="rId5"/>
          <a:srcRect/>
          <a:stretch>
            <a:fillRect/>
          </a:stretch>
        </p:blipFill>
        <p:spPr bwMode="auto">
          <a:xfrm>
            <a:off x="5440363" y="3981450"/>
            <a:ext cx="1211262" cy="1039813"/>
          </a:xfrm>
          <a:prstGeom prst="rect">
            <a:avLst/>
          </a:prstGeom>
          <a:noFill/>
          <a:ln w="9525">
            <a:noFill/>
            <a:miter lim="800000"/>
            <a:headEnd/>
            <a:tailEnd/>
          </a:ln>
        </p:spPr>
      </p:pic>
      <p:sp>
        <p:nvSpPr>
          <p:cNvPr id="93192" name="Text Box 15"/>
          <p:cNvSpPr txBox="1">
            <a:spLocks noChangeArrowheads="1"/>
          </p:cNvSpPr>
          <p:nvPr/>
        </p:nvSpPr>
        <p:spPr bwMode="auto">
          <a:xfrm>
            <a:off x="6048375" y="4251325"/>
            <a:ext cx="1330325" cy="304800"/>
          </a:xfrm>
          <a:prstGeom prst="rect">
            <a:avLst/>
          </a:prstGeom>
          <a:noFill/>
          <a:ln w="9525">
            <a:noFill/>
            <a:miter lim="800000"/>
            <a:headEnd/>
            <a:tailEnd/>
          </a:ln>
        </p:spPr>
        <p:txBody>
          <a:bodyPr wrap="none">
            <a:spAutoFit/>
          </a:bodyPr>
          <a:lstStyle/>
          <a:p>
            <a:pPr marL="457200">
              <a:tabLst>
                <a:tab pos="228600" algn="l"/>
                <a:tab pos="449263" algn="l"/>
              </a:tabLst>
            </a:pPr>
            <a:r>
              <a:rPr lang="it-IT" sz="1400" b="1">
                <a:solidFill>
                  <a:srgbClr val="000000"/>
                </a:solidFill>
              </a:rPr>
              <a:t>  ______</a:t>
            </a:r>
          </a:p>
        </p:txBody>
      </p:sp>
      <p:sp>
        <p:nvSpPr>
          <p:cNvPr id="11" name="CasellaDiTesto 10"/>
          <p:cNvSpPr txBox="1"/>
          <p:nvPr/>
        </p:nvSpPr>
        <p:spPr>
          <a:xfrm>
            <a:off x="0" y="25400"/>
            <a:ext cx="1039813" cy="307975"/>
          </a:xfrm>
          <a:prstGeom prst="rect">
            <a:avLst/>
          </a:prstGeom>
          <a:noFill/>
        </p:spPr>
        <p:txBody>
          <a:bodyPr wrap="none">
            <a:spAutoFit/>
          </a:bodyPr>
          <a:lstStyle/>
          <a:p>
            <a:pPr fontAlgn="auto">
              <a:spcBef>
                <a:spcPts val="0"/>
              </a:spcBef>
              <a:spcAft>
                <a:spcPts val="0"/>
              </a:spcAft>
              <a:defRPr/>
            </a:pPr>
            <a:r>
              <a:rPr lang="it-IT" sz="1400" i="1" kern="0" dirty="0" err="1">
                <a:latin typeface="Calibri" pitchFamily="34" charset="0"/>
                <a:cs typeface="Calibri" pitchFamily="34" charset="0"/>
              </a:rPr>
              <a:t>Battù</a:t>
            </a:r>
            <a:r>
              <a:rPr lang="it-IT" sz="1400" i="1" kern="0" dirty="0">
                <a:latin typeface="Calibri" pitchFamily="34" charset="0"/>
                <a:cs typeface="Calibri" pitchFamily="34" charset="0"/>
              </a:rPr>
              <a:t>, 2012</a:t>
            </a:r>
            <a:endParaRPr lang="it-IT" sz="1400" i="1" kern="0" dirty="0">
              <a:latin typeface="Calibri" pitchFamily="34" charset="0"/>
              <a:cs typeface="Calibri" pitchFamily="34" charset="0"/>
            </a:endParaRPr>
          </a:p>
        </p:txBody>
      </p:sp>
      <p:sp>
        <p:nvSpPr>
          <p:cNvPr id="93194" name="CasellaDiTesto 11"/>
          <p:cNvSpPr txBox="1">
            <a:spLocks noChangeArrowheads="1"/>
          </p:cNvSpPr>
          <p:nvPr/>
        </p:nvSpPr>
        <p:spPr bwMode="auto">
          <a:xfrm>
            <a:off x="1693863" y="682625"/>
            <a:ext cx="5756275" cy="369888"/>
          </a:xfrm>
          <a:prstGeom prst="rect">
            <a:avLst/>
          </a:prstGeom>
          <a:noFill/>
          <a:ln w="9525">
            <a:noFill/>
            <a:miter lim="800000"/>
            <a:headEnd/>
            <a:tailEnd/>
          </a:ln>
        </p:spPr>
        <p:txBody>
          <a:bodyPr wrap="none">
            <a:spAutoFit/>
          </a:bodyPr>
          <a:lstStyle/>
          <a:p>
            <a:r>
              <a:rPr lang="it-IT" b="1">
                <a:solidFill>
                  <a:srgbClr val="FF0000"/>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olore24settembre">
  <a:themeElements>
    <a:clrScheme name="Dolore24settemb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lore24sette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0" algn="l" defTabSz="914400" rtl="0" eaLnBrk="1" fontAlgn="base" latinLnBrk="0" hangingPunct="1">
          <a:lnSpc>
            <a:spcPct val="100000"/>
          </a:lnSpc>
          <a:spcBef>
            <a:spcPct val="0"/>
          </a:spcBef>
          <a:spcAft>
            <a:spcPct val="0"/>
          </a:spcAft>
          <a:buClrTx/>
          <a:buSzTx/>
          <a:buFontTx/>
          <a:buNone/>
          <a:tabLst>
            <a:tab pos="228600" algn="l"/>
            <a:tab pos="449263" algn="l"/>
          </a:tabLst>
          <a:defRPr kumimoji="0" lang="it-IT"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0" algn="l" defTabSz="914400" rtl="0" eaLnBrk="1" fontAlgn="base" latinLnBrk="0" hangingPunct="1">
          <a:lnSpc>
            <a:spcPct val="100000"/>
          </a:lnSpc>
          <a:spcBef>
            <a:spcPct val="0"/>
          </a:spcBef>
          <a:spcAft>
            <a:spcPct val="0"/>
          </a:spcAft>
          <a:buClrTx/>
          <a:buSzTx/>
          <a:buFontTx/>
          <a:buNone/>
          <a:tabLst>
            <a:tab pos="228600" algn="l"/>
            <a:tab pos="449263" algn="l"/>
          </a:tabLst>
          <a:defRPr kumimoji="0" lang="it-IT"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olore24settemb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lore24settemb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lore24settemb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lore24settemb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lore24settemb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lore24settemb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lore24settemb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lore24settemb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lore24settemb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lore24settemb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lore24settemb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lore24settemb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1221</Words>
  <Application>Microsoft Office PowerPoint</Application>
  <PresentationFormat>Presentazione su schermo (4:3)</PresentationFormat>
  <Paragraphs>164</Paragraphs>
  <Slides>15</Slides>
  <Notes>15</Notes>
  <HiddenSlides>0</HiddenSlides>
  <MMClips>0</MMClips>
  <ScaleCrop>false</ScaleCrop>
  <HeadingPairs>
    <vt:vector size="8" baseType="variant">
      <vt:variant>
        <vt:lpstr>Caratteri utilizzati</vt:lpstr>
      </vt:variant>
      <vt:variant>
        <vt:i4>6</vt:i4>
      </vt:variant>
      <vt:variant>
        <vt:lpstr>Modello struttura</vt:lpstr>
      </vt:variant>
      <vt:variant>
        <vt:i4>28</vt:i4>
      </vt:variant>
      <vt:variant>
        <vt:lpstr>Server OLE incorporati</vt:lpstr>
      </vt:variant>
      <vt:variant>
        <vt:i4>0</vt:i4>
      </vt:variant>
      <vt:variant>
        <vt:lpstr>Titoli diapositive</vt:lpstr>
      </vt:variant>
      <vt:variant>
        <vt:i4>15</vt:i4>
      </vt:variant>
    </vt:vector>
  </HeadingPairs>
  <TitlesOfParts>
    <vt:vector size="49" baseType="lpstr">
      <vt:lpstr>Calibri</vt:lpstr>
      <vt:lpstr>Arial</vt:lpstr>
      <vt:lpstr>Tahoma</vt:lpstr>
      <vt:lpstr>Arial Narrow</vt:lpstr>
      <vt:lpstr>Comic Sans MS</vt:lpstr>
      <vt:lpstr>Times New Roman</vt:lpstr>
      <vt:lpstr>Tema di Office</vt:lpstr>
      <vt:lpstr>2_Dolore24settembre</vt:lpstr>
      <vt:lpstr>2_Tema di Office</vt:lpstr>
      <vt:lpstr>3_Tema di Office</vt:lpstr>
      <vt:lpstr>4_Tema di Office</vt:lpstr>
      <vt:lpstr>1_Tema di Office</vt:lpstr>
      <vt:lpstr>2_Dolore24settembre</vt:lpstr>
      <vt:lpstr>2_Dolore24settembre</vt:lpstr>
      <vt:lpstr>2_Dolore24settembre</vt:lpstr>
      <vt:lpstr>2_Dolore24settembre</vt:lpstr>
      <vt:lpstr>2_Dolore24settembre</vt:lpstr>
      <vt:lpstr>2_Dolore24settembre</vt:lpstr>
      <vt:lpstr>2_Dolore24settembre</vt:lpstr>
      <vt:lpstr>2_Dolore24settembre</vt:lpstr>
      <vt:lpstr>2_Dolore24settembre</vt:lpstr>
      <vt:lpstr>2_Dolore24settembre</vt:lpstr>
      <vt:lpstr>2_Dolore24settembre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1_Tema di Office</vt:lpstr>
      <vt:lpstr>      CENTRO CONGRESSI BATTÙ   VIGEVANO   DIFFERENZE DI GENERE AL FEMMINILE Tra natura e cultura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OvinoVecchio</cp:lastModifiedBy>
  <cp:revision>78</cp:revision>
  <cp:lastPrinted>2012-09-07T14:15:52Z</cp:lastPrinted>
  <dcterms:created xsi:type="dcterms:W3CDTF">2012-08-30T14:07:46Z</dcterms:created>
  <dcterms:modified xsi:type="dcterms:W3CDTF">2012-09-30T10:25:09Z</dcterms:modified>
</cp:coreProperties>
</file>